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handoutMasterIdLst>
    <p:handoutMasterId r:id="rId30"/>
  </p:handoutMasterIdLst>
  <p:sldIdLst>
    <p:sldId id="258" r:id="rId2"/>
    <p:sldId id="303" r:id="rId3"/>
    <p:sldId id="302" r:id="rId4"/>
    <p:sldId id="304" r:id="rId5"/>
    <p:sldId id="322" r:id="rId6"/>
    <p:sldId id="324" r:id="rId7"/>
    <p:sldId id="305" r:id="rId8"/>
    <p:sldId id="306" r:id="rId9"/>
    <p:sldId id="323" r:id="rId10"/>
    <p:sldId id="307" r:id="rId11"/>
    <p:sldId id="308" r:id="rId12"/>
    <p:sldId id="309" r:id="rId13"/>
    <p:sldId id="325" r:id="rId14"/>
    <p:sldId id="310" r:id="rId15"/>
    <p:sldId id="311" r:id="rId16"/>
    <p:sldId id="312" r:id="rId17"/>
    <p:sldId id="313" r:id="rId18"/>
    <p:sldId id="314" r:id="rId19"/>
    <p:sldId id="315" r:id="rId20"/>
    <p:sldId id="316" r:id="rId21"/>
    <p:sldId id="317" r:id="rId22"/>
    <p:sldId id="326" r:id="rId23"/>
    <p:sldId id="318" r:id="rId24"/>
    <p:sldId id="319" r:id="rId25"/>
    <p:sldId id="320" r:id="rId26"/>
    <p:sldId id="327" r:id="rId27"/>
    <p:sldId id="321" r:id="rId28"/>
  </p:sldIdLst>
  <p:sldSz cx="9144000" cy="51450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AD46"/>
    <a:srgbClr val="A3B733"/>
    <a:srgbClr val="B7D439"/>
    <a:srgbClr val="464748"/>
    <a:srgbClr val="F49600"/>
    <a:srgbClr val="D30A79"/>
    <a:srgbClr val="1AB7EA"/>
    <a:srgbClr val="FDDBEE"/>
    <a:srgbClr val="F97FC2"/>
    <a:srgbClr val="1715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62" autoAdjust="0"/>
    <p:restoredTop sz="76642" autoAdjust="0"/>
  </p:normalViewPr>
  <p:slideViewPr>
    <p:cSldViewPr snapToGrid="0" snapToObjects="1">
      <p:cViewPr varScale="1">
        <p:scale>
          <a:sx n="74" d="100"/>
          <a:sy n="74" d="100"/>
        </p:scale>
        <p:origin x="1158" y="66"/>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1117ADD-E293-1940-9B7A-E699A2524CD8}" type="datetimeFigureOut">
              <a:rPr lang="en-US" smtClean="0"/>
              <a:pPr/>
              <a:t>6/22/2022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4B45E9D-DD42-C646-A80D-461F5180F1CB}" type="slidenum">
              <a:rPr lang="en-US" smtClean="0"/>
              <a:pPr/>
              <a:t>‹#›</a:t>
            </a:fld>
            <a:endParaRPr lang="en-US" dirty="0"/>
          </a:p>
        </p:txBody>
      </p:sp>
    </p:spTree>
    <p:extLst>
      <p:ext uri="{BB962C8B-B14F-4D97-AF65-F5344CB8AC3E}">
        <p14:creationId xmlns:p14="http://schemas.microsoft.com/office/powerpoint/2010/main" val="840053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23399D-0A5B-4C31-9CEB-8B73EBACF5BC}" type="datetimeFigureOut">
              <a:rPr lang="en-US" smtClean="0"/>
              <a:pPr/>
              <a:t>6/22/2022</a:t>
            </a:fld>
            <a:endParaRPr lang="en-GB"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A76697-3CCA-4051-A0EF-EE5EF81475B6}" type="slidenum">
              <a:rPr lang="en-GB" smtClean="0"/>
              <a:pPr/>
              <a:t>‹#›</a:t>
            </a:fld>
            <a:endParaRPr lang="en-GB" dirty="0"/>
          </a:p>
        </p:txBody>
      </p:sp>
    </p:spTree>
    <p:extLst>
      <p:ext uri="{BB962C8B-B14F-4D97-AF65-F5344CB8AC3E}">
        <p14:creationId xmlns:p14="http://schemas.microsoft.com/office/powerpoint/2010/main" val="2790479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1</a:t>
            </a:fld>
            <a:endParaRPr lang="en-GB" dirty="0"/>
          </a:p>
        </p:txBody>
      </p:sp>
    </p:spTree>
    <p:extLst>
      <p:ext uri="{BB962C8B-B14F-4D97-AF65-F5344CB8AC3E}">
        <p14:creationId xmlns:p14="http://schemas.microsoft.com/office/powerpoint/2010/main" val="1143979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10</a:t>
            </a:fld>
            <a:endParaRPr lang="en-GB" dirty="0"/>
          </a:p>
        </p:txBody>
      </p:sp>
    </p:spTree>
    <p:extLst>
      <p:ext uri="{BB962C8B-B14F-4D97-AF65-F5344CB8AC3E}">
        <p14:creationId xmlns:p14="http://schemas.microsoft.com/office/powerpoint/2010/main" val="122991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14</a:t>
            </a:fld>
            <a:endParaRPr lang="en-GB" dirty="0"/>
          </a:p>
        </p:txBody>
      </p:sp>
    </p:spTree>
    <p:extLst>
      <p:ext uri="{BB962C8B-B14F-4D97-AF65-F5344CB8AC3E}">
        <p14:creationId xmlns:p14="http://schemas.microsoft.com/office/powerpoint/2010/main" val="13498590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15</a:t>
            </a:fld>
            <a:endParaRPr lang="en-GB" dirty="0"/>
          </a:p>
        </p:txBody>
      </p:sp>
    </p:spTree>
    <p:extLst>
      <p:ext uri="{BB962C8B-B14F-4D97-AF65-F5344CB8AC3E}">
        <p14:creationId xmlns:p14="http://schemas.microsoft.com/office/powerpoint/2010/main" val="25694905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16</a:t>
            </a:fld>
            <a:endParaRPr lang="en-GB" dirty="0"/>
          </a:p>
        </p:txBody>
      </p:sp>
    </p:spTree>
    <p:extLst>
      <p:ext uri="{BB962C8B-B14F-4D97-AF65-F5344CB8AC3E}">
        <p14:creationId xmlns:p14="http://schemas.microsoft.com/office/powerpoint/2010/main" val="1965717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17</a:t>
            </a:fld>
            <a:endParaRPr lang="en-GB" dirty="0"/>
          </a:p>
        </p:txBody>
      </p:sp>
    </p:spTree>
    <p:extLst>
      <p:ext uri="{BB962C8B-B14F-4D97-AF65-F5344CB8AC3E}">
        <p14:creationId xmlns:p14="http://schemas.microsoft.com/office/powerpoint/2010/main" val="908185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FCA76697-3CCA-4051-A0EF-EE5EF81475B6}" type="slidenum">
              <a:rPr lang="en-GB" smtClean="0"/>
              <a:pPr/>
              <a:t>18</a:t>
            </a:fld>
            <a:endParaRPr lang="en-GB" dirty="0"/>
          </a:p>
        </p:txBody>
      </p:sp>
    </p:spTree>
    <p:extLst>
      <p:ext uri="{BB962C8B-B14F-4D97-AF65-F5344CB8AC3E}">
        <p14:creationId xmlns:p14="http://schemas.microsoft.com/office/powerpoint/2010/main" val="20211366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19</a:t>
            </a:fld>
            <a:endParaRPr lang="en-GB" dirty="0"/>
          </a:p>
        </p:txBody>
      </p:sp>
    </p:spTree>
    <p:extLst>
      <p:ext uri="{BB962C8B-B14F-4D97-AF65-F5344CB8AC3E}">
        <p14:creationId xmlns:p14="http://schemas.microsoft.com/office/powerpoint/2010/main" val="1102399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20</a:t>
            </a:fld>
            <a:endParaRPr lang="en-GB" dirty="0"/>
          </a:p>
        </p:txBody>
      </p:sp>
    </p:spTree>
    <p:extLst>
      <p:ext uri="{BB962C8B-B14F-4D97-AF65-F5344CB8AC3E}">
        <p14:creationId xmlns:p14="http://schemas.microsoft.com/office/powerpoint/2010/main" val="263751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21</a:t>
            </a:fld>
            <a:endParaRPr lang="en-GB" dirty="0"/>
          </a:p>
        </p:txBody>
      </p:sp>
    </p:spTree>
    <p:extLst>
      <p:ext uri="{BB962C8B-B14F-4D97-AF65-F5344CB8AC3E}">
        <p14:creationId xmlns:p14="http://schemas.microsoft.com/office/powerpoint/2010/main" val="3379625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22</a:t>
            </a:fld>
            <a:endParaRPr lang="en-GB" dirty="0"/>
          </a:p>
        </p:txBody>
      </p:sp>
    </p:spTree>
    <p:extLst>
      <p:ext uri="{BB962C8B-B14F-4D97-AF65-F5344CB8AC3E}">
        <p14:creationId xmlns:p14="http://schemas.microsoft.com/office/powerpoint/2010/main" val="338428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2</a:t>
            </a:fld>
            <a:endParaRPr lang="en-GB" dirty="0"/>
          </a:p>
        </p:txBody>
      </p:sp>
    </p:spTree>
    <p:extLst>
      <p:ext uri="{BB962C8B-B14F-4D97-AF65-F5344CB8AC3E}">
        <p14:creationId xmlns:p14="http://schemas.microsoft.com/office/powerpoint/2010/main" val="1451312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23</a:t>
            </a:fld>
            <a:endParaRPr lang="en-GB" dirty="0"/>
          </a:p>
        </p:txBody>
      </p:sp>
    </p:spTree>
    <p:extLst>
      <p:ext uri="{BB962C8B-B14F-4D97-AF65-F5344CB8AC3E}">
        <p14:creationId xmlns:p14="http://schemas.microsoft.com/office/powerpoint/2010/main" val="2967636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24</a:t>
            </a:fld>
            <a:endParaRPr lang="en-GB" dirty="0"/>
          </a:p>
        </p:txBody>
      </p:sp>
    </p:spTree>
    <p:extLst>
      <p:ext uri="{BB962C8B-B14F-4D97-AF65-F5344CB8AC3E}">
        <p14:creationId xmlns:p14="http://schemas.microsoft.com/office/powerpoint/2010/main" val="36664049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25</a:t>
            </a:fld>
            <a:endParaRPr lang="en-GB" dirty="0"/>
          </a:p>
        </p:txBody>
      </p:sp>
    </p:spTree>
    <p:extLst>
      <p:ext uri="{BB962C8B-B14F-4D97-AF65-F5344CB8AC3E}">
        <p14:creationId xmlns:p14="http://schemas.microsoft.com/office/powerpoint/2010/main" val="2098694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75EF9636-B9F6-4BEB-97DD-81A6C5C9FACC}" type="slidenum">
              <a:rPr lang="en-GB" smtClean="0"/>
              <a:t>3</a:t>
            </a:fld>
            <a:endParaRPr lang="en-GB" dirty="0"/>
          </a:p>
        </p:txBody>
      </p:sp>
    </p:spTree>
    <p:extLst>
      <p:ext uri="{BB962C8B-B14F-4D97-AF65-F5344CB8AC3E}">
        <p14:creationId xmlns:p14="http://schemas.microsoft.com/office/powerpoint/2010/main" val="4234987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4</a:t>
            </a:fld>
            <a:endParaRPr lang="en-GB" dirty="0"/>
          </a:p>
        </p:txBody>
      </p:sp>
    </p:spTree>
    <p:extLst>
      <p:ext uri="{BB962C8B-B14F-4D97-AF65-F5344CB8AC3E}">
        <p14:creationId xmlns:p14="http://schemas.microsoft.com/office/powerpoint/2010/main" val="256171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5</a:t>
            </a:fld>
            <a:endParaRPr lang="en-GB" dirty="0"/>
          </a:p>
        </p:txBody>
      </p:sp>
    </p:spTree>
    <p:extLst>
      <p:ext uri="{BB962C8B-B14F-4D97-AF65-F5344CB8AC3E}">
        <p14:creationId xmlns:p14="http://schemas.microsoft.com/office/powerpoint/2010/main" val="3652584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6</a:t>
            </a:fld>
            <a:endParaRPr lang="en-GB" dirty="0"/>
          </a:p>
        </p:txBody>
      </p:sp>
    </p:spTree>
    <p:extLst>
      <p:ext uri="{BB962C8B-B14F-4D97-AF65-F5344CB8AC3E}">
        <p14:creationId xmlns:p14="http://schemas.microsoft.com/office/powerpoint/2010/main" val="3384517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7</a:t>
            </a:fld>
            <a:endParaRPr lang="en-GB" dirty="0"/>
          </a:p>
        </p:txBody>
      </p:sp>
    </p:spTree>
    <p:extLst>
      <p:ext uri="{BB962C8B-B14F-4D97-AF65-F5344CB8AC3E}">
        <p14:creationId xmlns:p14="http://schemas.microsoft.com/office/powerpoint/2010/main" val="1524530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8</a:t>
            </a:fld>
            <a:endParaRPr lang="en-GB" dirty="0"/>
          </a:p>
        </p:txBody>
      </p:sp>
    </p:spTree>
    <p:extLst>
      <p:ext uri="{BB962C8B-B14F-4D97-AF65-F5344CB8AC3E}">
        <p14:creationId xmlns:p14="http://schemas.microsoft.com/office/powerpoint/2010/main" val="886294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FCA76697-3CCA-4051-A0EF-EE5EF81475B6}" type="slidenum">
              <a:rPr lang="en-GB" smtClean="0"/>
              <a:pPr/>
              <a:t>9</a:t>
            </a:fld>
            <a:endParaRPr lang="en-GB" dirty="0"/>
          </a:p>
        </p:txBody>
      </p:sp>
    </p:spTree>
    <p:extLst>
      <p:ext uri="{BB962C8B-B14F-4D97-AF65-F5344CB8AC3E}">
        <p14:creationId xmlns:p14="http://schemas.microsoft.com/office/powerpoint/2010/main" val="335381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a:spLocks noGrp="1"/>
          </p:cNvSpPr>
          <p:nvPr>
            <p:ph type="title"/>
          </p:nvPr>
        </p:nvSpPr>
        <p:spPr>
          <a:xfrm>
            <a:off x="2592370" y="1583704"/>
            <a:ext cx="6119629" cy="3058630"/>
          </a:xfrm>
          <a:prstGeom prst="rect">
            <a:avLst/>
          </a:prstGeom>
        </p:spPr>
        <p:txBody>
          <a:bodyPr anchor="b"/>
          <a:lstStyle>
            <a:lvl1pPr algn="r">
              <a:buFontTx/>
              <a:buNone/>
              <a:defRPr b="1">
                <a:solidFill>
                  <a:schemeClr val="bg1"/>
                </a:solidFill>
              </a:defRPr>
            </a:lvl1pPr>
          </a:lstStyle>
          <a:p>
            <a:r>
              <a:rPr lang="en-US" smtClean="0"/>
              <a:t>Click to edit Master title style</a:t>
            </a:r>
            <a:endParaRPr lang="en-US" dirty="0"/>
          </a:p>
        </p:txBody>
      </p:sp>
      <p:pic>
        <p:nvPicPr>
          <p:cNvPr id="3" name="Content Placeholder 2">
            <a:extLst>
              <a:ext uri="{FF2B5EF4-FFF2-40B4-BE49-F238E27FC236}">
                <a16:creationId xmlns:a16="http://schemas.microsoft.com/office/drawing/2014/main" id="{B4E0D6CF-C9D4-334B-980A-C5BEEA034CD1}"/>
              </a:ext>
            </a:extLst>
          </p:cNvPr>
          <p:cNvPicPr>
            <a:picLocks noChangeAspect="1"/>
          </p:cNvPicPr>
          <p:nvPr userDrawn="1"/>
        </p:nvPicPr>
        <p:blipFill>
          <a:blip r:embed="rId3"/>
          <a:srcRect/>
          <a:stretch/>
        </p:blipFill>
        <p:spPr>
          <a:xfrm>
            <a:off x="6531888" y="361019"/>
            <a:ext cx="678889" cy="678889"/>
          </a:xfrm>
          <a:prstGeom prst="rect">
            <a:avLst/>
          </a:prstGeom>
          <a:noFill/>
        </p:spPr>
      </p:pic>
      <p:pic>
        <p:nvPicPr>
          <p:cNvPr id="4" name="Content Placeholder 2">
            <a:extLst>
              <a:ext uri="{FF2B5EF4-FFF2-40B4-BE49-F238E27FC236}">
                <a16:creationId xmlns:a16="http://schemas.microsoft.com/office/drawing/2014/main" id="{86D27FE6-8CA5-D143-944F-E984FDED28D6}"/>
              </a:ext>
            </a:extLst>
          </p:cNvPr>
          <p:cNvPicPr>
            <a:picLocks noChangeAspect="1"/>
          </p:cNvPicPr>
          <p:nvPr userDrawn="1"/>
        </p:nvPicPr>
        <p:blipFill>
          <a:blip r:embed="rId4"/>
          <a:srcRect/>
          <a:stretch/>
        </p:blipFill>
        <p:spPr>
          <a:xfrm>
            <a:off x="7282499" y="361019"/>
            <a:ext cx="678889" cy="678889"/>
          </a:xfrm>
          <a:prstGeom prst="rect">
            <a:avLst/>
          </a:prstGeom>
          <a:noFill/>
        </p:spPr>
      </p:pic>
      <p:pic>
        <p:nvPicPr>
          <p:cNvPr id="5" name="Content Placeholder 2">
            <a:extLst>
              <a:ext uri="{FF2B5EF4-FFF2-40B4-BE49-F238E27FC236}">
                <a16:creationId xmlns:a16="http://schemas.microsoft.com/office/drawing/2014/main" id="{B286B368-1EC8-6F42-9369-A192AFD51F96}"/>
              </a:ext>
            </a:extLst>
          </p:cNvPr>
          <p:cNvPicPr>
            <a:picLocks noChangeAspect="1"/>
          </p:cNvPicPr>
          <p:nvPr userDrawn="1"/>
        </p:nvPicPr>
        <p:blipFill>
          <a:blip r:embed="rId5"/>
          <a:srcRect/>
          <a:stretch/>
        </p:blipFill>
        <p:spPr>
          <a:xfrm>
            <a:off x="8033111" y="361019"/>
            <a:ext cx="678889" cy="678889"/>
          </a:xfrm>
          <a:prstGeom prst="rect">
            <a:avLst/>
          </a:prstGeom>
          <a:noFill/>
        </p:spPr>
      </p:pic>
    </p:spTree>
    <p:extLst>
      <p:ext uri="{BB962C8B-B14F-4D97-AF65-F5344CB8AC3E}">
        <p14:creationId xmlns:p14="http://schemas.microsoft.com/office/powerpoint/2010/main" val="91616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itle 1"/>
          <p:cNvSpPr>
            <a:spLocks noGrp="1"/>
          </p:cNvSpPr>
          <p:nvPr>
            <p:ph type="ctrTitle" hasCustomPrompt="1"/>
          </p:nvPr>
        </p:nvSpPr>
        <p:spPr>
          <a:xfrm>
            <a:off x="432000" y="716437"/>
            <a:ext cx="7200000" cy="1441328"/>
          </a:xfrm>
          <a:prstGeom prst="rect">
            <a:avLst/>
          </a:prstGeom>
        </p:spPr>
        <p:txBody>
          <a:bodyPr anchor="b"/>
          <a:lstStyle>
            <a:lvl1pPr algn="l">
              <a:defRPr b="1">
                <a:solidFill>
                  <a:srgbClr val="A3B733"/>
                </a:solidFill>
              </a:defRPr>
            </a:lvl1pPr>
          </a:lstStyle>
          <a:p>
            <a:r>
              <a:rPr lang="en-US" dirty="0"/>
              <a:t>Section header goes here</a:t>
            </a:r>
          </a:p>
        </p:txBody>
      </p:sp>
      <p:sp>
        <p:nvSpPr>
          <p:cNvPr id="13" name="Subtitle 2"/>
          <p:cNvSpPr>
            <a:spLocks noGrp="1"/>
          </p:cNvSpPr>
          <p:nvPr>
            <p:ph type="subTitle" idx="1" hasCustomPrompt="1"/>
          </p:nvPr>
        </p:nvSpPr>
        <p:spPr>
          <a:xfrm>
            <a:off x="432000" y="2299167"/>
            <a:ext cx="7200000" cy="1080000"/>
          </a:xfrm>
          <a:prstGeom prst="rect">
            <a:avLst/>
          </a:prstGeom>
          <a:noFill/>
        </p:spPr>
        <p:txBody>
          <a:bodyPr anchor="t"/>
          <a:lstStyle>
            <a:lvl1pPr marL="0" indent="0" algn="l">
              <a:buFontTx/>
              <a:buNone/>
              <a:defRPr>
                <a:solidFill>
                  <a:srgbClr val="464748"/>
                </a:solidFill>
              </a:defRPr>
            </a:lvl1pPr>
          </a:lstStyle>
          <a:p>
            <a:r>
              <a:rPr lang="en-US" dirty="0"/>
              <a:t>Sub head goes here</a:t>
            </a:r>
          </a:p>
        </p:txBody>
      </p:sp>
    </p:spTree>
    <p:extLst>
      <p:ext uri="{BB962C8B-B14F-4D97-AF65-F5344CB8AC3E}">
        <p14:creationId xmlns:p14="http://schemas.microsoft.com/office/powerpoint/2010/main" val="1528621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3" name="Content Placeholder 2"/>
          <p:cNvSpPr>
            <a:spLocks noGrp="1"/>
          </p:cNvSpPr>
          <p:nvPr>
            <p:ph idx="1" hasCustomPrompt="1"/>
          </p:nvPr>
        </p:nvSpPr>
        <p:spPr>
          <a:xfrm>
            <a:off x="431999" y="1292514"/>
            <a:ext cx="7200000" cy="3600000"/>
          </a:xfrm>
          <a:prstGeom prst="rect">
            <a:avLst/>
          </a:prstGeom>
          <a:noFill/>
        </p:spPr>
        <p:txBody>
          <a:bodyPr/>
          <a:lstStyle>
            <a:lvl1pPr marL="0" indent="0">
              <a:buClr>
                <a:srgbClr val="A3B733"/>
              </a:buClr>
              <a:buSzPct val="60000"/>
              <a:buFont typeface="Arial" panose="020B0604020202020204" pitchFamily="34" charset="0"/>
              <a:buNone/>
              <a:defRPr sz="1600" baseline="0">
                <a:solidFill>
                  <a:srgbClr val="464748"/>
                </a:solidFill>
              </a:defRPr>
            </a:lvl1pPr>
          </a:lstStyle>
          <a:p>
            <a:pPr lvl="0"/>
            <a:r>
              <a:rPr lang="en-US" dirty="0"/>
              <a:t>Copy goes here.</a:t>
            </a:r>
          </a:p>
          <a:p>
            <a:pPr lvl="0"/>
            <a:r>
              <a:rPr lang="en-US" dirty="0"/>
              <a:t>Highlight key words or phrases in blue.</a:t>
            </a:r>
          </a:p>
        </p:txBody>
      </p:sp>
      <p:sp>
        <p:nvSpPr>
          <p:cNvPr id="5" name="Title 1">
            <a:extLst>
              <a:ext uri="{FF2B5EF4-FFF2-40B4-BE49-F238E27FC236}">
                <a16:creationId xmlns:a16="http://schemas.microsoft.com/office/drawing/2014/main" id="{8D567B7D-6752-9740-9758-483C32CE35A3}"/>
              </a:ext>
            </a:extLst>
          </p:cNvPr>
          <p:cNvSpPr>
            <a:spLocks noGrp="1"/>
          </p:cNvSpPr>
          <p:nvPr>
            <p:ph type="title" hasCustomPrompt="1"/>
          </p:nvPr>
        </p:nvSpPr>
        <p:spPr>
          <a:xfrm>
            <a:off x="431999" y="325299"/>
            <a:ext cx="7200000" cy="828000"/>
          </a:xfrm>
          <a:prstGeom prst="rect">
            <a:avLst/>
          </a:prstGeom>
        </p:spPr>
        <p:txBody>
          <a:bodyPr anchor="b"/>
          <a:lstStyle>
            <a:lvl1pPr algn="l">
              <a:defRPr sz="2600" b="1">
                <a:solidFill>
                  <a:srgbClr val="A3B733"/>
                </a:solidFill>
              </a:defRPr>
            </a:lvl1pPr>
          </a:lstStyle>
          <a:p>
            <a:r>
              <a:rPr lang="en-GB" dirty="0"/>
              <a:t>Headline</a:t>
            </a:r>
            <a:endParaRPr lang="en-US" dirty="0"/>
          </a:p>
        </p:txBody>
      </p:sp>
    </p:spTree>
    <p:extLst>
      <p:ext uri="{BB962C8B-B14F-4D97-AF65-F5344CB8AC3E}">
        <p14:creationId xmlns:p14="http://schemas.microsoft.com/office/powerpoint/2010/main" val="802228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431999" y="325299"/>
            <a:ext cx="7200000" cy="828000"/>
          </a:xfrm>
          <a:prstGeom prst="rect">
            <a:avLst/>
          </a:prstGeom>
        </p:spPr>
        <p:txBody>
          <a:bodyPr anchor="b"/>
          <a:lstStyle>
            <a:lvl1pPr algn="l">
              <a:defRPr sz="2600" b="1">
                <a:solidFill>
                  <a:srgbClr val="A3B733"/>
                </a:solidFill>
              </a:defRPr>
            </a:lvl1pPr>
          </a:lstStyle>
          <a:p>
            <a:r>
              <a:rPr lang="en-GB" dirty="0"/>
              <a:t>Headline</a:t>
            </a:r>
            <a:endParaRPr lang="en-US" dirty="0"/>
          </a:p>
        </p:txBody>
      </p:sp>
      <p:sp>
        <p:nvSpPr>
          <p:cNvPr id="14" name="Content Placeholder 2"/>
          <p:cNvSpPr>
            <a:spLocks noGrp="1"/>
          </p:cNvSpPr>
          <p:nvPr>
            <p:ph idx="1"/>
          </p:nvPr>
        </p:nvSpPr>
        <p:spPr>
          <a:xfrm>
            <a:off x="431999" y="1292514"/>
            <a:ext cx="7200000" cy="3600000"/>
          </a:xfrm>
          <a:prstGeom prst="rect">
            <a:avLst/>
          </a:prstGeom>
          <a:noFill/>
        </p:spPr>
        <p:txBody>
          <a:bodyPr/>
          <a:lstStyle>
            <a:lvl1pPr marL="0" indent="0">
              <a:buClr>
                <a:srgbClr val="A3B733"/>
              </a:buClr>
              <a:buSzPct val="60000"/>
              <a:buFont typeface="+mj-lt"/>
              <a:buNone/>
              <a:defRPr sz="1600" baseline="0">
                <a:solidFill>
                  <a:srgbClr val="464748"/>
                </a:solidFill>
              </a:defRPr>
            </a:lvl1pPr>
          </a:lstStyle>
          <a:p>
            <a:pPr lvl="0"/>
            <a:r>
              <a:rPr lang="en-US" smtClean="0"/>
              <a:t>Edit Master text styles</a:t>
            </a:r>
          </a:p>
        </p:txBody>
      </p:sp>
    </p:spTree>
    <p:extLst>
      <p:ext uri="{BB962C8B-B14F-4D97-AF65-F5344CB8AC3E}">
        <p14:creationId xmlns:p14="http://schemas.microsoft.com/office/powerpoint/2010/main" val="18769793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CDF532-793F-D747-9D61-CCAF3FF5CAAF}"/>
              </a:ext>
            </a:extLst>
          </p:cNvPr>
          <p:cNvSpPr>
            <a:spLocks noGrp="1"/>
          </p:cNvSpPr>
          <p:nvPr>
            <p:ph type="body" idx="1"/>
          </p:nvPr>
        </p:nvSpPr>
        <p:spPr>
          <a:xfrm>
            <a:off x="431999" y="1292513"/>
            <a:ext cx="7200000" cy="3599999"/>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4550558"/>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60" r:id="rId3"/>
    <p:sldLayoutId id="2147483650" r:id="rId4"/>
  </p:sldLayoutIdLst>
  <p:txStyles>
    <p:titleStyle>
      <a:lvl1pPr algn="ctr" defTabSz="457200" rtl="0" eaLnBrk="1" latinLnBrk="0" hangingPunct="1">
        <a:spcBef>
          <a:spcPct val="0"/>
        </a:spcBef>
        <a:buNone/>
        <a:defRPr sz="3200" b="0" i="0" kern="1200">
          <a:solidFill>
            <a:srgbClr val="3C3C3B"/>
          </a:solidFill>
          <a:latin typeface="Arial"/>
          <a:ea typeface="+mj-ea"/>
          <a:cs typeface="Arial"/>
        </a:defRPr>
      </a:lvl1pPr>
    </p:titleStyle>
    <p:bodyStyle>
      <a:lvl1pPr marL="285750" marR="0" indent="-285750" algn="l" defTabSz="457200" rtl="0" eaLnBrk="1" fontAlgn="auto" latinLnBrk="0" hangingPunct="1">
        <a:lnSpc>
          <a:spcPct val="100000"/>
        </a:lnSpc>
        <a:spcBef>
          <a:spcPct val="20000"/>
        </a:spcBef>
        <a:spcAft>
          <a:spcPts val="0"/>
        </a:spcAft>
        <a:buClr>
          <a:srgbClr val="A4B733"/>
        </a:buClr>
        <a:buSzTx/>
        <a:buFont typeface="Arial" panose="020B0604020202020204" pitchFamily="34" charset="0"/>
        <a:buChar char="•"/>
        <a:tabLst/>
        <a:defRPr sz="1800" b="0" i="0" kern="1200" baseline="0">
          <a:solidFill>
            <a:schemeClr val="tx1"/>
          </a:solidFill>
          <a:latin typeface="Arial MT Lt"/>
          <a:ea typeface="+mn-ea"/>
          <a:cs typeface="Arial MT Lt"/>
        </a:defRPr>
      </a:lvl1pPr>
      <a:lvl2pPr marL="742950" marR="0" indent="-285750" algn="l" defTabSz="457200" rtl="0" eaLnBrk="1" fontAlgn="auto" latinLnBrk="0" hangingPunct="1">
        <a:lnSpc>
          <a:spcPct val="100000"/>
        </a:lnSpc>
        <a:spcBef>
          <a:spcPct val="20000"/>
        </a:spcBef>
        <a:spcAft>
          <a:spcPts val="0"/>
        </a:spcAft>
        <a:buClr>
          <a:srgbClr val="A4B733"/>
        </a:buClr>
        <a:buSzTx/>
        <a:buFont typeface="Arial" panose="020B0604020202020204" pitchFamily="34" charset="0"/>
        <a:buChar char="•"/>
        <a:tabLst/>
        <a:defRPr sz="1600" b="0" i="0" kern="1200" baseline="0">
          <a:solidFill>
            <a:schemeClr val="tx1"/>
          </a:solidFill>
          <a:latin typeface="Arial MT Lt"/>
          <a:ea typeface="+mn-ea"/>
          <a:cs typeface="Arial MT Lt"/>
        </a:defRPr>
      </a:lvl2pPr>
      <a:lvl3pPr marL="1200150" marR="0" indent="-285750" algn="l" defTabSz="457200" rtl="0" eaLnBrk="1" fontAlgn="auto" latinLnBrk="0" hangingPunct="1">
        <a:lnSpc>
          <a:spcPct val="100000"/>
        </a:lnSpc>
        <a:spcBef>
          <a:spcPct val="20000"/>
        </a:spcBef>
        <a:spcAft>
          <a:spcPts val="0"/>
        </a:spcAft>
        <a:buClr>
          <a:srgbClr val="A4B733"/>
        </a:buClr>
        <a:buSzTx/>
        <a:buFont typeface="Arial" panose="020B0604020202020204" pitchFamily="34" charset="0"/>
        <a:buChar char="•"/>
        <a:tabLst/>
        <a:defRPr sz="1400" b="0" i="0" kern="1200" baseline="0">
          <a:solidFill>
            <a:schemeClr val="tx1"/>
          </a:solidFill>
          <a:latin typeface="Arial MT Lt"/>
          <a:ea typeface="+mn-ea"/>
          <a:cs typeface="Arial MT Lt"/>
        </a:defRPr>
      </a:lvl3pPr>
      <a:lvl4pPr marL="1543050" marR="0" indent="-171450" algn="l" defTabSz="457200" rtl="0" eaLnBrk="1" fontAlgn="auto" latinLnBrk="0" hangingPunct="1">
        <a:lnSpc>
          <a:spcPct val="100000"/>
        </a:lnSpc>
        <a:spcBef>
          <a:spcPct val="20000"/>
        </a:spcBef>
        <a:spcAft>
          <a:spcPts val="0"/>
        </a:spcAft>
        <a:buClr>
          <a:srgbClr val="A4B733"/>
        </a:buClr>
        <a:buSzTx/>
        <a:buFont typeface="Arial" panose="020B0604020202020204" pitchFamily="34" charset="0"/>
        <a:buChar char="•"/>
        <a:tabLst/>
        <a:defRPr sz="1200" b="0" i="0" kern="1200" baseline="0">
          <a:solidFill>
            <a:schemeClr val="tx1"/>
          </a:solidFill>
          <a:latin typeface="Arial MT Lt"/>
          <a:ea typeface="+mn-ea"/>
          <a:cs typeface="Arial MT Lt"/>
        </a:defRPr>
      </a:lvl4pPr>
      <a:lvl5pPr marL="2000250" marR="0" indent="-171450" algn="l" defTabSz="457200" rtl="0" eaLnBrk="1" fontAlgn="auto" latinLnBrk="0" hangingPunct="1">
        <a:lnSpc>
          <a:spcPct val="100000"/>
        </a:lnSpc>
        <a:spcBef>
          <a:spcPct val="20000"/>
        </a:spcBef>
        <a:spcAft>
          <a:spcPts val="0"/>
        </a:spcAft>
        <a:buClr>
          <a:srgbClr val="A4B733"/>
        </a:buClr>
        <a:buSzTx/>
        <a:buFont typeface="Arial" panose="020B0604020202020204" pitchFamily="34" charset="0"/>
        <a:buChar char="•"/>
        <a:tabLst/>
        <a:defRPr sz="1200" b="0" i="0" kern="1200" baseline="0">
          <a:solidFill>
            <a:schemeClr val="tx1"/>
          </a:solidFill>
          <a:latin typeface="Arial MT Lt"/>
          <a:ea typeface="+mn-ea"/>
          <a:cs typeface="Arial MT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elmridge.trafford.sch.uk/"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a:xfrm>
            <a:off x="0" y="1583704"/>
            <a:ext cx="8711999" cy="3058630"/>
          </a:xfrm>
        </p:spPr>
        <p:txBody>
          <a:bodyPr/>
          <a:lstStyle/>
          <a:p>
            <a:r>
              <a:rPr lang="en-US" sz="4000" dirty="0" smtClean="0"/>
              <a:t>Welcome to </a:t>
            </a:r>
            <a:br>
              <a:rPr lang="en-US" sz="4000" dirty="0" smtClean="0"/>
            </a:br>
            <a:r>
              <a:rPr lang="en-US" sz="4000" dirty="0" smtClean="0"/>
              <a:t>Elmridge Primary School</a:t>
            </a:r>
            <a:br>
              <a:rPr lang="en-US" sz="4000" dirty="0" smtClean="0"/>
            </a:br>
            <a:r>
              <a:rPr lang="en-US" dirty="0" smtClean="0"/>
              <a:t/>
            </a:r>
            <a:br>
              <a:rPr lang="en-US" dirty="0" smtClean="0"/>
            </a:br>
            <a:r>
              <a:rPr lang="en-US" sz="2800" b="0" dirty="0" smtClean="0"/>
              <a:t>Nursery and Reception</a:t>
            </a:r>
            <a:endParaRPr lang="en-US" sz="2800" b="0" dirty="0"/>
          </a:p>
        </p:txBody>
      </p:sp>
    </p:spTree>
    <p:extLst>
      <p:ext uri="{BB962C8B-B14F-4D97-AF65-F5344CB8AC3E}">
        <p14:creationId xmlns:p14="http://schemas.microsoft.com/office/powerpoint/2010/main" val="17906278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409188"/>
            <a:ext cx="7200000" cy="496074"/>
          </a:xfrm>
        </p:spPr>
        <p:txBody>
          <a:bodyPr/>
          <a:lstStyle/>
          <a:p>
            <a:r>
              <a:rPr lang="en-GB" dirty="0" smtClean="0"/>
              <a:t>Lateness and Sickness</a:t>
            </a:r>
            <a:endParaRPr lang="en-GB" dirty="0"/>
          </a:p>
        </p:txBody>
      </p:sp>
      <p:sp>
        <p:nvSpPr>
          <p:cNvPr id="3" name="Content Placeholder 2"/>
          <p:cNvSpPr>
            <a:spLocks noGrp="1"/>
          </p:cNvSpPr>
          <p:nvPr>
            <p:ph idx="1"/>
          </p:nvPr>
        </p:nvSpPr>
        <p:spPr>
          <a:xfrm>
            <a:off x="431999" y="1265977"/>
            <a:ext cx="7200000" cy="3600000"/>
          </a:xfrm>
        </p:spPr>
        <p:txBody>
          <a:bodyPr/>
          <a:lstStyle/>
          <a:p>
            <a:r>
              <a:rPr lang="en-GB" altLang="en-US" dirty="0"/>
              <a:t>If your child is sick and unable to attend school please inform the school office as soon as possible and ideally before school starts.</a:t>
            </a:r>
          </a:p>
          <a:p>
            <a:r>
              <a:rPr lang="en-GB" altLang="en-US" dirty="0"/>
              <a:t>Following a stomach upset, children must be kept off school for 48hrs after the last instance of sickness.</a:t>
            </a:r>
          </a:p>
          <a:p>
            <a:endParaRPr lang="en-GB" altLang="en-US" dirty="0"/>
          </a:p>
          <a:p>
            <a:r>
              <a:rPr lang="en-GB" altLang="en-US" dirty="0"/>
              <a:t>If, on the odd occasion, you are late getting your child into school before the outside gate closes at 9.00am, please come into the main Reception and sign your child in along with the reason for lateness.</a:t>
            </a:r>
          </a:p>
          <a:p>
            <a:endParaRPr lang="en-GB" dirty="0"/>
          </a:p>
        </p:txBody>
      </p:sp>
    </p:spTree>
    <p:extLst>
      <p:ext uri="{BB962C8B-B14F-4D97-AF65-F5344CB8AC3E}">
        <p14:creationId xmlns:p14="http://schemas.microsoft.com/office/powerpoint/2010/main" val="1607905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80613"/>
            <a:ext cx="7200000" cy="515124"/>
          </a:xfrm>
        </p:spPr>
        <p:txBody>
          <a:bodyPr/>
          <a:lstStyle/>
          <a:p>
            <a:r>
              <a:rPr lang="en-GB" dirty="0" smtClean="0"/>
              <a:t>Medicines</a:t>
            </a:r>
            <a:endParaRPr lang="en-GB" dirty="0"/>
          </a:p>
        </p:txBody>
      </p:sp>
      <p:sp>
        <p:nvSpPr>
          <p:cNvPr id="3" name="Content Placeholder 2"/>
          <p:cNvSpPr>
            <a:spLocks noGrp="1"/>
          </p:cNvSpPr>
          <p:nvPr>
            <p:ph idx="1"/>
          </p:nvPr>
        </p:nvSpPr>
        <p:spPr>
          <a:xfrm>
            <a:off x="431999" y="1187739"/>
            <a:ext cx="7200000" cy="3600000"/>
          </a:xfrm>
        </p:spPr>
        <p:txBody>
          <a:bodyPr/>
          <a:lstStyle/>
          <a:p>
            <a:r>
              <a:rPr lang="en-GB" altLang="en-US" dirty="0"/>
              <a:t>If your child needs medication, but is well enough to attend school, you should bring your medicine into the school office at the beginning of the day and sign a medication request form giving a member of staff authorisation to administer the correct dosage of medicine. </a:t>
            </a:r>
          </a:p>
          <a:p>
            <a:endParaRPr lang="en-GB" altLang="en-US" dirty="0"/>
          </a:p>
          <a:p>
            <a:r>
              <a:rPr lang="en-GB" altLang="en-US" u="sng" dirty="0"/>
              <a:t>Please note</a:t>
            </a:r>
            <a:r>
              <a:rPr lang="en-GB" altLang="en-US" dirty="0"/>
              <a:t>: Only medicines prescribed by the doctor will be given in school.</a:t>
            </a:r>
          </a:p>
          <a:p>
            <a:endParaRPr lang="en-GB" dirty="0"/>
          </a:p>
        </p:txBody>
      </p:sp>
    </p:spTree>
    <p:extLst>
      <p:ext uri="{BB962C8B-B14F-4D97-AF65-F5344CB8AC3E}">
        <p14:creationId xmlns:p14="http://schemas.microsoft.com/office/powerpoint/2010/main" val="245544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465276"/>
          </a:xfrm>
        </p:spPr>
        <p:txBody>
          <a:bodyPr/>
          <a:lstStyle/>
          <a:p>
            <a:r>
              <a:rPr lang="en-GB" dirty="0" smtClean="0"/>
              <a:t>Accidents in school (first aid)</a:t>
            </a:r>
            <a:endParaRPr lang="en-GB" dirty="0"/>
          </a:p>
        </p:txBody>
      </p:sp>
      <p:sp>
        <p:nvSpPr>
          <p:cNvPr id="3" name="Content Placeholder 2"/>
          <p:cNvSpPr>
            <a:spLocks noGrp="1"/>
          </p:cNvSpPr>
          <p:nvPr>
            <p:ph idx="1"/>
          </p:nvPr>
        </p:nvSpPr>
        <p:spPr>
          <a:xfrm>
            <a:off x="431999" y="1168689"/>
            <a:ext cx="7200000" cy="3600000"/>
          </a:xfrm>
        </p:spPr>
        <p:txBody>
          <a:bodyPr/>
          <a:lstStyle/>
          <a:p>
            <a:r>
              <a:rPr lang="en-GB" altLang="en-US" dirty="0"/>
              <a:t>Accidents are unavoidable in any environment and sometimes happen during the school day – these are usually bumps and grazes.</a:t>
            </a:r>
          </a:p>
          <a:p>
            <a:endParaRPr lang="en-GB" altLang="en-US" dirty="0"/>
          </a:p>
          <a:p>
            <a:r>
              <a:rPr lang="en-GB" altLang="en-US" dirty="0"/>
              <a:t>All accidents are reported and treated by our First Aid trained staff in school.</a:t>
            </a:r>
          </a:p>
          <a:p>
            <a:endParaRPr lang="en-GB" altLang="en-US" dirty="0"/>
          </a:p>
          <a:p>
            <a:r>
              <a:rPr lang="en-GB" altLang="en-US" dirty="0"/>
              <a:t>If your child receives a bump to the head he/she will receive a bumped head letter to bring home.</a:t>
            </a:r>
          </a:p>
          <a:p>
            <a:endParaRPr lang="en-GB" altLang="en-US" dirty="0"/>
          </a:p>
          <a:p>
            <a:r>
              <a:rPr lang="en-GB" altLang="en-US" dirty="0"/>
              <a:t>If we feel the injury is of a more serious nature we will contact you immediately.</a:t>
            </a:r>
          </a:p>
          <a:p>
            <a:endParaRPr lang="en-GB" dirty="0"/>
          </a:p>
        </p:txBody>
      </p:sp>
    </p:spTree>
    <p:extLst>
      <p:ext uri="{BB962C8B-B14F-4D97-AF65-F5344CB8AC3E}">
        <p14:creationId xmlns:p14="http://schemas.microsoft.com/office/powerpoint/2010/main" val="3883111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465276"/>
          </a:xfrm>
        </p:spPr>
        <p:txBody>
          <a:bodyPr/>
          <a:lstStyle/>
          <a:p>
            <a:r>
              <a:rPr lang="en-GB" dirty="0" smtClean="0"/>
              <a:t>Accidents in school (personal hygiene)</a:t>
            </a:r>
            <a:endParaRPr lang="en-GB" dirty="0"/>
          </a:p>
        </p:txBody>
      </p:sp>
      <p:sp>
        <p:nvSpPr>
          <p:cNvPr id="3" name="Content Placeholder 2"/>
          <p:cNvSpPr>
            <a:spLocks noGrp="1"/>
          </p:cNvSpPr>
          <p:nvPr>
            <p:ph idx="1"/>
          </p:nvPr>
        </p:nvSpPr>
        <p:spPr>
          <a:xfrm>
            <a:off x="431999" y="1168689"/>
            <a:ext cx="7200000" cy="3600000"/>
          </a:xfrm>
        </p:spPr>
        <p:txBody>
          <a:bodyPr/>
          <a:lstStyle/>
          <a:p>
            <a:r>
              <a:rPr lang="en-GB" dirty="0" smtClean="0"/>
              <a:t>Most children will be reliably dry throughout the day however accidents can happen, particularly during times of new transition or when fully immersed in play.  Please provide a spare change of clothes. We will discreetly support your child with wet accidents. </a:t>
            </a:r>
          </a:p>
          <a:p>
            <a:endParaRPr lang="en-GB" dirty="0"/>
          </a:p>
          <a:p>
            <a:r>
              <a:rPr lang="en-GB" dirty="0" smtClean="0"/>
              <a:t>Where a child has soiled, we may need to contact you to collect them as we do not have facilities to hygienically clean. </a:t>
            </a:r>
          </a:p>
          <a:p>
            <a:endParaRPr lang="en-GB" dirty="0"/>
          </a:p>
          <a:p>
            <a:r>
              <a:rPr lang="en-GB" dirty="0" smtClean="0"/>
              <a:t>Please notify in advance of any medical requirements in relation to personal hygiene. </a:t>
            </a:r>
            <a:endParaRPr lang="en-GB" dirty="0"/>
          </a:p>
        </p:txBody>
      </p:sp>
    </p:spTree>
    <p:extLst>
      <p:ext uri="{BB962C8B-B14F-4D97-AF65-F5344CB8AC3E}">
        <p14:creationId xmlns:p14="http://schemas.microsoft.com/office/powerpoint/2010/main" val="1427195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455751"/>
          </a:xfrm>
        </p:spPr>
        <p:txBody>
          <a:bodyPr/>
          <a:lstStyle/>
          <a:p>
            <a:r>
              <a:rPr lang="en-GB" dirty="0" smtClean="0"/>
              <a:t>School Meals</a:t>
            </a:r>
            <a:endParaRPr lang="en-GB" dirty="0"/>
          </a:p>
        </p:txBody>
      </p:sp>
      <p:sp>
        <p:nvSpPr>
          <p:cNvPr id="3" name="Content Placeholder 2"/>
          <p:cNvSpPr>
            <a:spLocks noGrp="1"/>
          </p:cNvSpPr>
          <p:nvPr>
            <p:ph idx="1"/>
          </p:nvPr>
        </p:nvSpPr>
        <p:spPr>
          <a:xfrm>
            <a:off x="431999" y="1111539"/>
            <a:ext cx="7200000" cy="3600000"/>
          </a:xfrm>
        </p:spPr>
        <p:txBody>
          <a:bodyPr/>
          <a:lstStyle/>
          <a:p>
            <a:pPr>
              <a:defRPr/>
            </a:pPr>
            <a:r>
              <a:rPr lang="en-GB" dirty="0"/>
              <a:t>From September 2014 all children in Reception and Key Stage 1 have received a FREE school meal. </a:t>
            </a:r>
          </a:p>
          <a:p>
            <a:pPr>
              <a:defRPr/>
            </a:pPr>
            <a:endParaRPr lang="en-GB" dirty="0"/>
          </a:p>
          <a:p>
            <a:pPr>
              <a:defRPr/>
            </a:pPr>
            <a:r>
              <a:rPr lang="en-GB" dirty="0"/>
              <a:t>All food is cooked and prepared in our school kitchen. We serve a balanced nutritional meal which includes fresh fruit and vegetables.</a:t>
            </a:r>
          </a:p>
          <a:p>
            <a:pPr>
              <a:defRPr/>
            </a:pPr>
            <a:endParaRPr lang="en-GB" dirty="0"/>
          </a:p>
          <a:p>
            <a:pPr>
              <a:defRPr/>
            </a:pPr>
            <a:r>
              <a:rPr lang="en-GB" dirty="0"/>
              <a:t>Menus are available on the school website and class notice boards.</a:t>
            </a:r>
          </a:p>
          <a:p>
            <a:endParaRPr lang="en-GB" dirty="0" smtClean="0"/>
          </a:p>
          <a:p>
            <a:r>
              <a:rPr lang="en-GB" dirty="0"/>
              <a:t>Please book your school meal via </a:t>
            </a:r>
            <a:r>
              <a:rPr lang="en-GB" dirty="0" err="1"/>
              <a:t>ParentPay</a:t>
            </a:r>
            <a:r>
              <a:rPr lang="en-GB" dirty="0"/>
              <a:t>, activation details will be sent to you once your child starts in Reception.</a:t>
            </a:r>
            <a:r>
              <a:rPr lang="en-GB"/>
              <a:t> </a:t>
            </a:r>
            <a:endParaRPr lang="en-GB" smtClean="0"/>
          </a:p>
          <a:p>
            <a:r>
              <a:rPr lang="en-GB" smtClean="0"/>
              <a:t>If </a:t>
            </a:r>
            <a:r>
              <a:rPr lang="en-GB"/>
              <a:t>a meal is not booked your child will have the default meal of jacket potato and fruit</a:t>
            </a:r>
            <a:endParaRPr lang="en-GB" dirty="0"/>
          </a:p>
        </p:txBody>
      </p:sp>
    </p:spTree>
    <p:extLst>
      <p:ext uri="{BB962C8B-B14F-4D97-AF65-F5344CB8AC3E}">
        <p14:creationId xmlns:p14="http://schemas.microsoft.com/office/powerpoint/2010/main" val="1073982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73726" cy="570051"/>
          </a:xfrm>
        </p:spPr>
        <p:txBody>
          <a:bodyPr/>
          <a:lstStyle/>
          <a:p>
            <a:r>
              <a:rPr lang="en-GB" dirty="0" smtClean="0"/>
              <a:t>Free School Meals and Pupil Premium</a:t>
            </a:r>
            <a:endParaRPr lang="en-GB" dirty="0"/>
          </a:p>
        </p:txBody>
      </p:sp>
      <p:sp>
        <p:nvSpPr>
          <p:cNvPr id="3" name="Content Placeholder 2"/>
          <p:cNvSpPr>
            <a:spLocks noGrp="1"/>
          </p:cNvSpPr>
          <p:nvPr>
            <p:ph idx="1"/>
          </p:nvPr>
        </p:nvSpPr>
        <p:spPr>
          <a:xfrm>
            <a:off x="431999" y="1092489"/>
            <a:ext cx="7200000" cy="3600000"/>
          </a:xfrm>
        </p:spPr>
        <p:txBody>
          <a:bodyPr/>
          <a:lstStyle/>
          <a:p>
            <a:r>
              <a:rPr lang="en-GB" altLang="en-US" dirty="0"/>
              <a:t>From Year 3 onwards a free school meal is income-related.</a:t>
            </a:r>
          </a:p>
          <a:p>
            <a:endParaRPr lang="en-GB" altLang="en-US" dirty="0"/>
          </a:p>
          <a:p>
            <a:r>
              <a:rPr lang="en-GB" altLang="en-US" dirty="0"/>
              <a:t>- All children from Reception to </a:t>
            </a:r>
            <a:r>
              <a:rPr lang="en-GB" altLang="en-US" dirty="0" err="1"/>
              <a:t>Yr</a:t>
            </a:r>
            <a:r>
              <a:rPr lang="en-GB" altLang="en-US" dirty="0"/>
              <a:t> 6 may be eligible for a free school meal</a:t>
            </a:r>
          </a:p>
          <a:p>
            <a:r>
              <a:rPr lang="en-GB" altLang="en-US" dirty="0"/>
              <a:t>- Receipt of free school meal results in school receiving pupil premium funding of £1300 per pupil per year. The money must contribute to ‘raising the attainment of disadvantaged pupils &amp; closing the gap with peers’</a:t>
            </a:r>
          </a:p>
          <a:p>
            <a:r>
              <a:rPr lang="en-GB" altLang="en-US" dirty="0"/>
              <a:t>- Pupil Premium funding still needs to be claimed even if your child is receiving the Universal Infant Free School Meal in Reception, Year 1 or Year 2 classes</a:t>
            </a:r>
          </a:p>
          <a:p>
            <a:r>
              <a:rPr lang="en-GB" altLang="en-US" dirty="0"/>
              <a:t>- School must have written permission from parents to use their information </a:t>
            </a:r>
            <a:r>
              <a:rPr lang="en-GB" altLang="en-US" b="1" u="sng" dirty="0"/>
              <a:t>Check with the school office if you feel you may be eligible</a:t>
            </a:r>
          </a:p>
          <a:p>
            <a:endParaRPr lang="en-GB" dirty="0"/>
          </a:p>
          <a:p>
            <a:endParaRPr lang="en-GB" dirty="0"/>
          </a:p>
        </p:txBody>
      </p:sp>
    </p:spTree>
    <p:extLst>
      <p:ext uri="{BB962C8B-B14F-4D97-AF65-F5344CB8AC3E}">
        <p14:creationId xmlns:p14="http://schemas.microsoft.com/office/powerpoint/2010/main" val="40628261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22426"/>
          </a:xfrm>
        </p:spPr>
        <p:txBody>
          <a:bodyPr/>
          <a:lstStyle/>
          <a:p>
            <a:r>
              <a:rPr lang="en-GB" dirty="0" smtClean="0"/>
              <a:t>Parking and Collecting Children</a:t>
            </a:r>
            <a:endParaRPr lang="en-GB" dirty="0"/>
          </a:p>
        </p:txBody>
      </p:sp>
      <p:sp>
        <p:nvSpPr>
          <p:cNvPr id="3" name="Content Placeholder 2"/>
          <p:cNvSpPr>
            <a:spLocks noGrp="1"/>
          </p:cNvSpPr>
          <p:nvPr>
            <p:ph idx="1"/>
          </p:nvPr>
        </p:nvSpPr>
        <p:spPr>
          <a:xfrm>
            <a:off x="431999" y="1121064"/>
            <a:ext cx="7200000" cy="3600000"/>
          </a:xfrm>
        </p:spPr>
        <p:txBody>
          <a:bodyPr/>
          <a:lstStyle/>
          <a:p>
            <a:pPr>
              <a:defRPr/>
            </a:pPr>
            <a:r>
              <a:rPr lang="en-GB" dirty="0"/>
              <a:t>The school car park is for staff only at all times of the day, including when collecting children from after school clubs.</a:t>
            </a:r>
          </a:p>
          <a:p>
            <a:pPr>
              <a:defRPr/>
            </a:pPr>
            <a:endParaRPr lang="en-GB" dirty="0"/>
          </a:p>
          <a:p>
            <a:pPr>
              <a:defRPr/>
            </a:pPr>
            <a:r>
              <a:rPr lang="en-GB" dirty="0"/>
              <a:t>School requests parents and visitors do not park on </a:t>
            </a:r>
            <a:r>
              <a:rPr lang="en-GB" dirty="0" smtClean="0"/>
              <a:t>Wilton Drive </a:t>
            </a:r>
            <a:r>
              <a:rPr lang="en-GB" dirty="0"/>
              <a:t>at any time of the day. </a:t>
            </a:r>
          </a:p>
          <a:p>
            <a:endParaRPr lang="en-GB" dirty="0"/>
          </a:p>
        </p:txBody>
      </p:sp>
    </p:spTree>
    <p:extLst>
      <p:ext uri="{BB962C8B-B14F-4D97-AF65-F5344CB8AC3E}">
        <p14:creationId xmlns:p14="http://schemas.microsoft.com/office/powerpoint/2010/main" val="2375204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41476"/>
          </a:xfrm>
        </p:spPr>
        <p:txBody>
          <a:bodyPr/>
          <a:lstStyle/>
          <a:p>
            <a:r>
              <a:rPr lang="en-GB" dirty="0" smtClean="0"/>
              <a:t>Collection of Children from School</a:t>
            </a:r>
            <a:endParaRPr lang="en-GB" dirty="0"/>
          </a:p>
        </p:txBody>
      </p:sp>
      <p:sp>
        <p:nvSpPr>
          <p:cNvPr id="4" name="Text Placeholder 2"/>
          <p:cNvSpPr>
            <a:spLocks noGrp="1"/>
          </p:cNvSpPr>
          <p:nvPr>
            <p:ph idx="1"/>
          </p:nvPr>
        </p:nvSpPr>
        <p:spPr>
          <a:xfrm>
            <a:off x="431999" y="1156278"/>
            <a:ext cx="7200000" cy="3600000"/>
          </a:xfrm>
        </p:spPr>
        <p:txBody>
          <a:bodyPr>
            <a:normAutofit/>
          </a:bodyPr>
          <a:lstStyle/>
          <a:p>
            <a:pPr eaLnBrk="1" hangingPunct="1">
              <a:defRPr/>
            </a:pPr>
            <a:r>
              <a:rPr lang="en-GB" dirty="0" smtClean="0"/>
              <a:t>If you are unable to collect your child from school please ensure that you inform the class teacher or the office with the name and relationship of the person who will be collecting him/her. </a:t>
            </a:r>
          </a:p>
          <a:p>
            <a:pPr eaLnBrk="1" hangingPunct="1">
              <a:defRPr/>
            </a:pPr>
            <a:endParaRPr lang="en-GB" dirty="0" smtClean="0"/>
          </a:p>
          <a:p>
            <a:pPr eaLnBrk="1" hangingPunct="1">
              <a:defRPr/>
            </a:pPr>
            <a:r>
              <a:rPr lang="en-GB" dirty="0" smtClean="0"/>
              <a:t>Children will not be released from school into the care of another person unless we have had notification from yourselves. </a:t>
            </a:r>
          </a:p>
          <a:p>
            <a:pPr eaLnBrk="1" hangingPunct="1">
              <a:defRPr/>
            </a:pPr>
            <a:endParaRPr lang="en-GB" dirty="0" smtClean="0"/>
          </a:p>
          <a:p>
            <a:pPr eaLnBrk="1" hangingPunct="1">
              <a:defRPr/>
            </a:pPr>
            <a:r>
              <a:rPr lang="en-GB" dirty="0" smtClean="0"/>
              <a:t>All parents have been provided with a unique Password, with is kept securely by the class teacher. Please ensure this password is given to any unknown adult collecting your child.</a:t>
            </a:r>
          </a:p>
          <a:p>
            <a:pPr eaLnBrk="1" hangingPunct="1">
              <a:defRPr/>
            </a:pPr>
            <a:endParaRPr lang="en-GB" dirty="0"/>
          </a:p>
          <a:p>
            <a:endParaRPr lang="en-GB" dirty="0"/>
          </a:p>
        </p:txBody>
      </p:sp>
    </p:spTree>
    <p:extLst>
      <p:ext uri="{BB962C8B-B14F-4D97-AF65-F5344CB8AC3E}">
        <p14:creationId xmlns:p14="http://schemas.microsoft.com/office/powerpoint/2010/main" val="2183059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Areas of Learning</a:t>
            </a:r>
            <a:endParaRPr lang="en-GB" dirty="0"/>
          </a:p>
        </p:txBody>
      </p:sp>
      <p:pic>
        <p:nvPicPr>
          <p:cNvPr id="4" name="Content Placeholder 3"/>
          <p:cNvPicPr>
            <a:picLocks noGrp="1" noChangeAspect="1"/>
          </p:cNvPicPr>
          <p:nvPr>
            <p:ph idx="1"/>
          </p:nvPr>
        </p:nvPicPr>
        <p:blipFill>
          <a:blip r:embed="rId3"/>
          <a:stretch>
            <a:fillRect/>
          </a:stretch>
        </p:blipFill>
        <p:spPr>
          <a:xfrm>
            <a:off x="1322387" y="1501775"/>
            <a:ext cx="5573713" cy="2853490"/>
          </a:xfrm>
          <a:prstGeom prst="rect">
            <a:avLst/>
          </a:prstGeom>
        </p:spPr>
      </p:pic>
    </p:spTree>
    <p:extLst>
      <p:ext uri="{BB962C8B-B14F-4D97-AF65-F5344CB8AC3E}">
        <p14:creationId xmlns:p14="http://schemas.microsoft.com/office/powerpoint/2010/main" val="2712959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280599"/>
            <a:ext cx="7200000" cy="581799"/>
          </a:xfrm>
        </p:spPr>
        <p:txBody>
          <a:bodyPr/>
          <a:lstStyle/>
          <a:p>
            <a:r>
              <a:rPr lang="en-GB" dirty="0" smtClean="0"/>
              <a:t>End of Year Expectations</a:t>
            </a:r>
            <a:endParaRPr lang="en-GB" dirty="0"/>
          </a:p>
        </p:txBody>
      </p:sp>
      <p:sp>
        <p:nvSpPr>
          <p:cNvPr id="3" name="Content Placeholder 2"/>
          <p:cNvSpPr>
            <a:spLocks noGrp="1"/>
          </p:cNvSpPr>
          <p:nvPr>
            <p:ph idx="1"/>
          </p:nvPr>
        </p:nvSpPr>
        <p:spPr>
          <a:xfrm>
            <a:off x="431999" y="1102014"/>
            <a:ext cx="7200000" cy="3600000"/>
          </a:xfrm>
        </p:spPr>
        <p:txBody>
          <a:bodyPr/>
          <a:lstStyle/>
          <a:p>
            <a:r>
              <a:rPr lang="en-GB" dirty="0" smtClean="0"/>
              <a:t>Early Learning Goals</a:t>
            </a:r>
          </a:p>
          <a:p>
            <a:endParaRPr lang="en-GB" dirty="0"/>
          </a:p>
          <a:p>
            <a:r>
              <a:rPr lang="en-GB" dirty="0" smtClean="0"/>
              <a:t>“On Track”</a:t>
            </a:r>
          </a:p>
          <a:p>
            <a:endParaRPr lang="en-GB" dirty="0" smtClean="0"/>
          </a:p>
          <a:p>
            <a:r>
              <a:rPr lang="en-GB" dirty="0" smtClean="0"/>
              <a:t>“Not on Track”</a:t>
            </a:r>
            <a:endParaRPr lang="en-GB" dirty="0"/>
          </a:p>
        </p:txBody>
      </p:sp>
    </p:spTree>
    <p:extLst>
      <p:ext uri="{BB962C8B-B14F-4D97-AF65-F5344CB8AC3E}">
        <p14:creationId xmlns:p14="http://schemas.microsoft.com/office/powerpoint/2010/main" val="19028805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2000" y="443305"/>
            <a:ext cx="7200000" cy="664688"/>
          </a:xfrm>
        </p:spPr>
        <p:txBody>
          <a:bodyPr/>
          <a:lstStyle/>
          <a:p>
            <a:r>
              <a:rPr lang="en-US" dirty="0" smtClean="0"/>
              <a:t>Who’s Who?</a:t>
            </a:r>
            <a:endParaRPr lang="en-US" dirty="0"/>
          </a:p>
        </p:txBody>
      </p:sp>
      <p:sp>
        <p:nvSpPr>
          <p:cNvPr id="4" name="Title 1"/>
          <p:cNvSpPr txBox="1">
            <a:spLocks noGrp="1"/>
          </p:cNvSpPr>
          <p:nvPr>
            <p:ph type="subTitle" idx="1"/>
          </p:nvPr>
        </p:nvSpPr>
        <p:spPr>
          <a:xfrm>
            <a:off x="432000" y="1409770"/>
            <a:ext cx="7639050" cy="2769989"/>
          </a:xfrm>
          <a:prstGeom prst="rect">
            <a:avLst/>
          </a:prstGeom>
        </p:spPr>
        <p:txBody>
          <a:bodyPr wrap="square" lIns="0" tIns="0" rIns="0" bIns="0">
            <a:spAutoFit/>
          </a:bodyPr>
          <a:lstStyle>
            <a:lvl1pPr>
              <a:defRPr sz="4000" b="1" i="0">
                <a:solidFill>
                  <a:srgbClr val="76A941"/>
                </a:solidFill>
                <a:latin typeface="Arial"/>
                <a:ea typeface="+mj-ea"/>
                <a:cs typeface="Arial"/>
              </a:defRPr>
            </a:lvl1pPr>
          </a:lstStyle>
          <a:p>
            <a:pPr>
              <a:defRPr/>
            </a:pPr>
            <a:r>
              <a:rPr lang="en-GB" altLang="en-US" sz="2000" b="0" kern="0" dirty="0" smtClean="0">
                <a:solidFill>
                  <a:schemeClr val="tx1"/>
                </a:solidFill>
                <a:latin typeface="+mn-lt"/>
              </a:rPr>
              <a:t>Mr M Edmundson – </a:t>
            </a:r>
            <a:r>
              <a:rPr lang="en-GB" altLang="en-US" sz="2000" b="0" kern="0" dirty="0" smtClean="0">
                <a:solidFill>
                  <a:srgbClr val="62AD46"/>
                </a:solidFill>
                <a:latin typeface="+mn-lt"/>
              </a:rPr>
              <a:t>Head of School</a:t>
            </a:r>
            <a:endParaRPr lang="en-GB" altLang="en-US" sz="2000" b="0" kern="0" dirty="0" smtClean="0">
              <a:solidFill>
                <a:schemeClr val="tx1"/>
              </a:solidFill>
              <a:latin typeface="+mn-lt"/>
            </a:endParaRPr>
          </a:p>
          <a:p>
            <a:pPr>
              <a:defRPr/>
            </a:pPr>
            <a:r>
              <a:rPr lang="en-GB" altLang="en-US" sz="2000" b="0" kern="0" dirty="0" smtClean="0">
                <a:solidFill>
                  <a:schemeClr val="tx1"/>
                </a:solidFill>
                <a:latin typeface="+mn-lt"/>
              </a:rPr>
              <a:t>Mrs Z Pilkington – </a:t>
            </a:r>
            <a:r>
              <a:rPr lang="en-GB" altLang="en-US" sz="2000" b="0" kern="0" dirty="0" smtClean="0">
                <a:latin typeface="+mn-lt"/>
              </a:rPr>
              <a:t>Deputy Head Teacher</a:t>
            </a:r>
          </a:p>
          <a:p>
            <a:pPr>
              <a:defRPr/>
            </a:pPr>
            <a:r>
              <a:rPr lang="en-GB" altLang="en-US" sz="2000" b="0" kern="0" dirty="0" smtClean="0">
                <a:latin typeface="+mn-lt"/>
              </a:rPr>
              <a:t/>
            </a:r>
            <a:br>
              <a:rPr lang="en-GB" altLang="en-US" sz="2000" b="0" kern="0" dirty="0" smtClean="0">
                <a:latin typeface="+mn-lt"/>
              </a:rPr>
            </a:br>
            <a:r>
              <a:rPr lang="en-GB" altLang="en-US" sz="2000" b="0" kern="0" dirty="0" smtClean="0">
                <a:latin typeface="+mn-lt"/>
              </a:rPr>
              <a:t/>
            </a:r>
            <a:br>
              <a:rPr lang="en-GB" altLang="en-US" sz="2000" b="0" kern="0" dirty="0" smtClean="0">
                <a:latin typeface="+mn-lt"/>
              </a:rPr>
            </a:br>
            <a:r>
              <a:rPr lang="en-GB" altLang="en-US" sz="2000" b="0" kern="0" dirty="0" smtClean="0">
                <a:solidFill>
                  <a:schemeClr val="tx1"/>
                </a:solidFill>
                <a:latin typeface="+mn-lt"/>
              </a:rPr>
              <a:t>Mrs R Stevenson – </a:t>
            </a:r>
            <a:r>
              <a:rPr lang="en-GB" altLang="en-US" sz="2000" b="0" kern="0" dirty="0" smtClean="0">
                <a:latin typeface="+mn-lt"/>
              </a:rPr>
              <a:t>Head of Early Years &amp; Reception Teacher</a:t>
            </a:r>
            <a:endParaRPr lang="en-GB" altLang="en-US" sz="2000" b="0" kern="0" dirty="0">
              <a:latin typeface="+mn-lt"/>
            </a:endParaRPr>
          </a:p>
          <a:p>
            <a:pPr>
              <a:defRPr/>
            </a:pPr>
            <a:r>
              <a:rPr lang="en-GB" altLang="en-US" sz="2000" b="0" kern="0" dirty="0" smtClean="0">
                <a:solidFill>
                  <a:schemeClr val="tx1"/>
                </a:solidFill>
                <a:latin typeface="+mn-lt"/>
              </a:rPr>
              <a:t>Mrs H Charlton-Jones / Miss S Wood –</a:t>
            </a:r>
            <a:r>
              <a:rPr lang="en-GB" altLang="en-US" sz="2000" b="0" kern="0" dirty="0" smtClean="0">
                <a:latin typeface="+mn-lt"/>
              </a:rPr>
              <a:t> Nursery Teacher / HLTA</a:t>
            </a:r>
            <a:r>
              <a:rPr lang="en-GB" altLang="en-US" sz="2400" b="0" kern="0" dirty="0" smtClean="0">
                <a:latin typeface="+mn-lt"/>
              </a:rPr>
              <a:t/>
            </a:r>
            <a:br>
              <a:rPr lang="en-GB" altLang="en-US" sz="2400" b="0" kern="0" dirty="0" smtClean="0">
                <a:latin typeface="+mn-lt"/>
              </a:rPr>
            </a:br>
            <a:r>
              <a:rPr lang="en-GB" altLang="en-US" sz="2400" b="0" kern="0" dirty="0" smtClean="0">
                <a:latin typeface="+mn-lt"/>
              </a:rPr>
              <a:t/>
            </a:r>
            <a:br>
              <a:rPr lang="en-GB" altLang="en-US" sz="2400" b="0" kern="0" dirty="0" smtClean="0">
                <a:latin typeface="+mn-lt"/>
              </a:rPr>
            </a:br>
            <a:endParaRPr lang="en-GB" altLang="en-US" sz="2400" b="0" kern="0" dirty="0" smtClean="0">
              <a:latin typeface="+mn-lt"/>
            </a:endParaRPr>
          </a:p>
        </p:txBody>
      </p:sp>
    </p:spTree>
    <p:extLst>
      <p:ext uri="{BB962C8B-B14F-4D97-AF65-F5344CB8AC3E}">
        <p14:creationId xmlns:p14="http://schemas.microsoft.com/office/powerpoint/2010/main" val="1404321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51001"/>
          </a:xfrm>
        </p:spPr>
        <p:txBody>
          <a:bodyPr/>
          <a:lstStyle/>
          <a:p>
            <a:r>
              <a:rPr lang="en-GB" dirty="0" smtClean="0"/>
              <a:t>How do we share?</a:t>
            </a:r>
            <a:endParaRPr lang="en-GB" dirty="0"/>
          </a:p>
        </p:txBody>
      </p:sp>
      <p:sp>
        <p:nvSpPr>
          <p:cNvPr id="4" name="Text Placeholder 2"/>
          <p:cNvSpPr>
            <a:spLocks noGrp="1"/>
          </p:cNvSpPr>
          <p:nvPr>
            <p:ph idx="1"/>
          </p:nvPr>
        </p:nvSpPr>
        <p:spPr>
          <a:xfrm>
            <a:off x="431999" y="1168689"/>
            <a:ext cx="7200000" cy="3600000"/>
          </a:xfrm>
        </p:spPr>
        <p:txBody>
          <a:bodyPr>
            <a:normAutofit fontScale="77500" lnSpcReduction="20000"/>
          </a:bodyPr>
          <a:lstStyle/>
          <a:p>
            <a:pPr>
              <a:defRPr/>
            </a:pPr>
            <a:r>
              <a:rPr lang="en-GB" sz="2300" dirty="0"/>
              <a:t>What do parents know about their children?</a:t>
            </a:r>
          </a:p>
          <a:p>
            <a:pPr>
              <a:defRPr/>
            </a:pPr>
            <a:r>
              <a:rPr lang="en-GB" sz="2300" dirty="0" smtClean="0"/>
              <a:t>What </a:t>
            </a:r>
            <a:r>
              <a:rPr lang="en-GB" sz="2300" dirty="0"/>
              <a:t>do school know about your children?</a:t>
            </a:r>
          </a:p>
          <a:p>
            <a:pPr>
              <a:defRPr/>
            </a:pPr>
            <a:endParaRPr lang="en-GB" sz="2300" dirty="0"/>
          </a:p>
          <a:p>
            <a:pPr marL="342900" indent="-342900">
              <a:buFont typeface="Arial" panose="020B0604020202020204" pitchFamily="34" charset="0"/>
              <a:buChar char="•"/>
              <a:defRPr/>
            </a:pPr>
            <a:r>
              <a:rPr lang="en-GB" sz="2300" dirty="0" smtClean="0"/>
              <a:t>An </a:t>
            </a:r>
            <a:r>
              <a:rPr lang="en-GB" sz="2300" dirty="0"/>
              <a:t>online record of your child’s time in school that both parents and school contribute to</a:t>
            </a:r>
          </a:p>
          <a:p>
            <a:pPr>
              <a:defRPr/>
            </a:pPr>
            <a:endParaRPr lang="en-GB" sz="2300" dirty="0"/>
          </a:p>
          <a:p>
            <a:pPr marL="342900" indent="-342900">
              <a:buFont typeface="Arial" panose="020B0604020202020204" pitchFamily="34" charset="0"/>
              <a:buChar char="•"/>
              <a:defRPr/>
            </a:pPr>
            <a:r>
              <a:rPr lang="en-GB" sz="2300" dirty="0" smtClean="0"/>
              <a:t>More information to follow about the registration policy</a:t>
            </a:r>
            <a:endParaRPr lang="en-GB" sz="2300" dirty="0"/>
          </a:p>
          <a:p>
            <a:pPr>
              <a:defRPr/>
            </a:pPr>
            <a:endParaRPr lang="en-GB" sz="2300" dirty="0"/>
          </a:p>
          <a:p>
            <a:pPr marL="342900" indent="-342900">
              <a:buFont typeface="Arial" panose="020B0604020202020204" pitchFamily="34" charset="0"/>
              <a:buChar char="•"/>
              <a:defRPr/>
            </a:pPr>
            <a:r>
              <a:rPr lang="en-GB" sz="2300" dirty="0"/>
              <a:t>Parents </a:t>
            </a:r>
            <a:r>
              <a:rPr lang="en-GB" sz="2300" dirty="0" smtClean="0"/>
              <a:t>Evenings</a:t>
            </a:r>
          </a:p>
          <a:p>
            <a:pPr>
              <a:defRPr/>
            </a:pPr>
            <a:endParaRPr lang="en-GB" sz="2300" dirty="0"/>
          </a:p>
          <a:p>
            <a:pPr marL="342900" indent="-342900">
              <a:buFont typeface="Arial" panose="020B0604020202020204" pitchFamily="34" charset="0"/>
              <a:buChar char="•"/>
              <a:defRPr/>
            </a:pPr>
            <a:r>
              <a:rPr lang="en-GB" sz="2300" dirty="0"/>
              <a:t>Information gathered during initial visits to </a:t>
            </a:r>
            <a:r>
              <a:rPr lang="en-GB" sz="2300" dirty="0" smtClean="0"/>
              <a:t>school</a:t>
            </a:r>
          </a:p>
          <a:p>
            <a:pPr>
              <a:defRPr/>
            </a:pPr>
            <a:endParaRPr lang="en-GB" sz="2300" dirty="0" smtClean="0"/>
          </a:p>
          <a:p>
            <a:pPr marL="342900" indent="-342900">
              <a:buFont typeface="Arial" panose="020B0604020202020204" pitchFamily="34" charset="0"/>
              <a:buChar char="•"/>
              <a:defRPr/>
            </a:pPr>
            <a:r>
              <a:rPr lang="en-GB" sz="2300" dirty="0" smtClean="0"/>
              <a:t>Twitter!</a:t>
            </a:r>
            <a:endParaRPr lang="en-GB" sz="2300" dirty="0"/>
          </a:p>
          <a:p>
            <a:endParaRPr lang="en-GB" dirty="0"/>
          </a:p>
        </p:txBody>
      </p:sp>
    </p:spTree>
    <p:extLst>
      <p:ext uri="{BB962C8B-B14F-4D97-AF65-F5344CB8AC3E}">
        <p14:creationId xmlns:p14="http://schemas.microsoft.com/office/powerpoint/2010/main" val="1309066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12901"/>
          </a:xfrm>
        </p:spPr>
        <p:txBody>
          <a:bodyPr/>
          <a:lstStyle/>
          <a:p>
            <a:r>
              <a:rPr lang="en-GB" dirty="0" smtClean="0"/>
              <a:t>Reception Homework</a:t>
            </a:r>
            <a:endParaRPr lang="en-GB" dirty="0"/>
          </a:p>
        </p:txBody>
      </p:sp>
      <p:sp>
        <p:nvSpPr>
          <p:cNvPr id="3" name="Content Placeholder 2"/>
          <p:cNvSpPr>
            <a:spLocks noGrp="1"/>
          </p:cNvSpPr>
          <p:nvPr>
            <p:ph idx="1"/>
          </p:nvPr>
        </p:nvSpPr>
        <p:spPr>
          <a:xfrm>
            <a:off x="431999" y="1149639"/>
            <a:ext cx="7200000" cy="3600000"/>
          </a:xfrm>
        </p:spPr>
        <p:txBody>
          <a:bodyPr>
            <a:normAutofit fontScale="77500" lnSpcReduction="20000"/>
          </a:bodyPr>
          <a:lstStyle/>
          <a:p>
            <a:pPr>
              <a:defRPr/>
            </a:pPr>
            <a:r>
              <a:rPr lang="en-GB" sz="2000" dirty="0"/>
              <a:t>Opportunities to read at home &amp; at school supported and enhanced with</a:t>
            </a:r>
          </a:p>
          <a:p>
            <a:pPr>
              <a:defRPr/>
            </a:pPr>
            <a:r>
              <a:rPr lang="en-GB" sz="2000" dirty="0"/>
              <a:t>‘Story sacks</a:t>
            </a:r>
            <a:r>
              <a:rPr lang="en-GB" sz="2000" dirty="0" smtClean="0"/>
              <a:t>’ and decodable reading books</a:t>
            </a:r>
            <a:endParaRPr lang="en-GB" sz="2000" dirty="0"/>
          </a:p>
          <a:p>
            <a:pPr>
              <a:defRPr/>
            </a:pPr>
            <a:endParaRPr lang="en-GB" sz="2000" i="1" dirty="0"/>
          </a:p>
          <a:p>
            <a:pPr lvl="1">
              <a:defRPr/>
            </a:pPr>
            <a:r>
              <a:rPr lang="en-GB" sz="2000" i="1" dirty="0"/>
              <a:t>Language development through story telling</a:t>
            </a:r>
          </a:p>
          <a:p>
            <a:pPr lvl="1">
              <a:defRPr/>
            </a:pPr>
            <a:r>
              <a:rPr lang="en-GB" sz="2000" i="1" dirty="0"/>
              <a:t>Language development through making up own stories</a:t>
            </a:r>
          </a:p>
          <a:p>
            <a:pPr lvl="1">
              <a:defRPr/>
            </a:pPr>
            <a:r>
              <a:rPr lang="en-GB" sz="2000" i="1" dirty="0"/>
              <a:t>Blending &amp; segmenting skills</a:t>
            </a:r>
          </a:p>
          <a:p>
            <a:pPr lvl="1">
              <a:defRPr/>
            </a:pPr>
            <a:endParaRPr lang="en-GB" sz="2000" i="1" dirty="0"/>
          </a:p>
          <a:p>
            <a:pPr>
              <a:defRPr/>
            </a:pPr>
            <a:r>
              <a:rPr lang="en-GB" altLang="en-US" sz="2000" dirty="0"/>
              <a:t>Occasionally, we will ask that you share discussions with your children regarding a particular topic – and note any relevant comments.</a:t>
            </a:r>
          </a:p>
          <a:p>
            <a:pPr marL="342900" indent="-342900">
              <a:buFont typeface="Arial" panose="020B0604020202020204" pitchFamily="34" charset="0"/>
              <a:buChar char="•"/>
              <a:defRPr/>
            </a:pPr>
            <a:endParaRPr lang="en-GB" altLang="en-US" sz="2000" dirty="0"/>
          </a:p>
          <a:p>
            <a:pPr>
              <a:defRPr/>
            </a:pPr>
            <a:r>
              <a:rPr lang="en-GB" altLang="en-US" sz="2000" dirty="0"/>
              <a:t>Phonics</a:t>
            </a:r>
          </a:p>
          <a:p>
            <a:pPr>
              <a:defRPr/>
            </a:pPr>
            <a:r>
              <a:rPr lang="en-GB" altLang="en-US" sz="2000" dirty="0"/>
              <a:t>Tricky words and reading</a:t>
            </a:r>
          </a:p>
          <a:p>
            <a:pPr>
              <a:defRPr/>
            </a:pPr>
            <a:r>
              <a:rPr lang="en-GB" altLang="en-US" sz="2000" dirty="0"/>
              <a:t>Writing of CVC words. For example, cat tap tin</a:t>
            </a:r>
          </a:p>
          <a:p>
            <a:pPr>
              <a:defRPr/>
            </a:pPr>
            <a:r>
              <a:rPr lang="en-GB" altLang="en-US" sz="2000" dirty="0"/>
              <a:t>Letter formation</a:t>
            </a:r>
          </a:p>
          <a:p>
            <a:endParaRPr lang="en-GB" dirty="0"/>
          </a:p>
        </p:txBody>
      </p:sp>
    </p:spTree>
    <p:extLst>
      <p:ext uri="{BB962C8B-B14F-4D97-AF65-F5344CB8AC3E}">
        <p14:creationId xmlns:p14="http://schemas.microsoft.com/office/powerpoint/2010/main" val="207717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198576"/>
            <a:ext cx="7200000" cy="828000"/>
          </a:xfrm>
        </p:spPr>
        <p:txBody>
          <a:bodyPr/>
          <a:lstStyle/>
          <a:p>
            <a:r>
              <a:rPr lang="en-GB" dirty="0" smtClean="0"/>
              <a:t>Nursery Uniform</a:t>
            </a:r>
            <a:endParaRPr lang="en-GB" dirty="0"/>
          </a:p>
        </p:txBody>
      </p:sp>
      <p:sp>
        <p:nvSpPr>
          <p:cNvPr id="4" name="Text Placeholder 2"/>
          <p:cNvSpPr>
            <a:spLocks noGrp="1"/>
          </p:cNvSpPr>
          <p:nvPr>
            <p:ph idx="1"/>
          </p:nvPr>
        </p:nvSpPr>
        <p:spPr>
          <a:xfrm>
            <a:off x="431999" y="949614"/>
            <a:ext cx="7200000" cy="3738296"/>
          </a:xfrm>
        </p:spPr>
        <p:txBody>
          <a:bodyPr>
            <a:normAutofit/>
          </a:bodyPr>
          <a:lstStyle/>
          <a:p>
            <a:pPr>
              <a:defRPr/>
            </a:pPr>
            <a:r>
              <a:rPr lang="en-GB" sz="1800" u="sng" dirty="0"/>
              <a:t>Nursery</a:t>
            </a:r>
          </a:p>
          <a:p>
            <a:pPr>
              <a:defRPr/>
            </a:pPr>
            <a:r>
              <a:rPr lang="en-GB" sz="1800" dirty="0"/>
              <a:t>Uniform is optional. However, many parents do choose:</a:t>
            </a:r>
          </a:p>
          <a:p>
            <a:pPr marL="342900" indent="-342900">
              <a:buFont typeface="Arial" panose="020B0604020202020204" pitchFamily="34" charset="0"/>
              <a:buChar char="•"/>
              <a:defRPr/>
            </a:pPr>
            <a:r>
              <a:rPr lang="en-GB" sz="1800" dirty="0"/>
              <a:t>White polo shirt (Elmridge logo or plain)</a:t>
            </a:r>
          </a:p>
          <a:p>
            <a:pPr marL="342900" indent="-342900">
              <a:buFont typeface="Arial" panose="020B0604020202020204" pitchFamily="34" charset="0"/>
              <a:buChar char="•"/>
              <a:defRPr/>
            </a:pPr>
            <a:r>
              <a:rPr lang="en-GB" sz="1800" dirty="0"/>
              <a:t>Grey trousers/skirt/pinafore</a:t>
            </a:r>
          </a:p>
          <a:p>
            <a:pPr marL="342900" indent="-342900">
              <a:buFont typeface="Arial" panose="020B0604020202020204" pitchFamily="34" charset="0"/>
              <a:buChar char="•"/>
              <a:defRPr/>
            </a:pPr>
            <a:r>
              <a:rPr lang="en-GB" sz="1800" dirty="0"/>
              <a:t>Green cardigan/jumper</a:t>
            </a:r>
          </a:p>
          <a:p>
            <a:pPr marL="342900" indent="-342900">
              <a:buFont typeface="Arial" panose="020B0604020202020204" pitchFamily="34" charset="0"/>
              <a:buChar char="•"/>
              <a:defRPr/>
            </a:pPr>
            <a:r>
              <a:rPr lang="en-GB" sz="1800" dirty="0"/>
              <a:t>Green summer dress (Easter to October half term</a:t>
            </a:r>
            <a:r>
              <a:rPr lang="en-GB" sz="1800" dirty="0" smtClean="0"/>
              <a:t>)</a:t>
            </a:r>
          </a:p>
          <a:p>
            <a:pPr marL="342900" indent="-342900">
              <a:buFont typeface="Arial" panose="020B0604020202020204" pitchFamily="34" charset="0"/>
              <a:buChar char="•"/>
              <a:defRPr/>
            </a:pPr>
            <a:endParaRPr lang="en-GB" sz="1800" dirty="0" smtClean="0"/>
          </a:p>
          <a:p>
            <a:pPr>
              <a:defRPr/>
            </a:pPr>
            <a:r>
              <a:rPr lang="en-GB" sz="1800" dirty="0" smtClean="0"/>
              <a:t>Do not wear ‘best clothes’! Play can get messy at times!</a:t>
            </a:r>
          </a:p>
          <a:p>
            <a:pPr>
              <a:defRPr/>
            </a:pPr>
            <a:endParaRPr lang="en-GB" sz="1800" dirty="0"/>
          </a:p>
          <a:p>
            <a:pPr>
              <a:defRPr/>
            </a:pPr>
            <a:r>
              <a:rPr lang="en-GB" sz="1800" u="sng" dirty="0" smtClean="0"/>
              <a:t>Spare clothes</a:t>
            </a:r>
          </a:p>
          <a:p>
            <a:pPr>
              <a:defRPr/>
            </a:pPr>
            <a:r>
              <a:rPr lang="en-GB" sz="1800" dirty="0" smtClean="0"/>
              <a:t>Please provide a spare set of named clothing in a drawstring bag</a:t>
            </a:r>
            <a:endParaRPr lang="en-GB" sz="1800" dirty="0"/>
          </a:p>
          <a:p>
            <a:pPr>
              <a:defRPr/>
            </a:pPr>
            <a:endParaRPr lang="en-GB" u="sng" dirty="0" smtClean="0"/>
          </a:p>
          <a:p>
            <a:pPr>
              <a:defRPr/>
            </a:pPr>
            <a:endParaRPr lang="en-GB" u="sng" dirty="0"/>
          </a:p>
          <a:p>
            <a:endParaRPr lang="en-GB" dirty="0"/>
          </a:p>
        </p:txBody>
      </p:sp>
    </p:spTree>
    <p:extLst>
      <p:ext uri="{BB962C8B-B14F-4D97-AF65-F5344CB8AC3E}">
        <p14:creationId xmlns:p14="http://schemas.microsoft.com/office/powerpoint/2010/main" val="3923816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198576"/>
            <a:ext cx="7200000" cy="828000"/>
          </a:xfrm>
        </p:spPr>
        <p:txBody>
          <a:bodyPr/>
          <a:lstStyle/>
          <a:p>
            <a:r>
              <a:rPr lang="en-GB" dirty="0" smtClean="0"/>
              <a:t>Reception Uniform</a:t>
            </a:r>
            <a:endParaRPr lang="en-GB" dirty="0"/>
          </a:p>
        </p:txBody>
      </p:sp>
      <p:sp>
        <p:nvSpPr>
          <p:cNvPr id="4" name="Text Placeholder 2"/>
          <p:cNvSpPr>
            <a:spLocks noGrp="1"/>
          </p:cNvSpPr>
          <p:nvPr>
            <p:ph idx="1"/>
          </p:nvPr>
        </p:nvSpPr>
        <p:spPr>
          <a:xfrm>
            <a:off x="431999" y="949614"/>
            <a:ext cx="7200000" cy="3600000"/>
          </a:xfrm>
        </p:spPr>
        <p:txBody>
          <a:bodyPr>
            <a:normAutofit/>
          </a:bodyPr>
          <a:lstStyle/>
          <a:p>
            <a:pPr>
              <a:defRPr/>
            </a:pPr>
            <a:r>
              <a:rPr lang="en-GB" b="1" dirty="0" smtClean="0"/>
              <a:t>A </a:t>
            </a:r>
            <a:r>
              <a:rPr lang="en-GB" b="1" dirty="0"/>
              <a:t>shirt and tie is not required for </a:t>
            </a:r>
            <a:r>
              <a:rPr lang="en-GB" b="1" dirty="0" smtClean="0"/>
              <a:t>EYFS</a:t>
            </a:r>
          </a:p>
          <a:p>
            <a:pPr>
              <a:defRPr/>
            </a:pPr>
            <a:endParaRPr lang="en-GB" b="1" dirty="0" smtClean="0"/>
          </a:p>
          <a:p>
            <a:pPr>
              <a:defRPr/>
            </a:pPr>
            <a:r>
              <a:rPr lang="en-GB" dirty="0" smtClean="0"/>
              <a:t>Children </a:t>
            </a:r>
            <a:r>
              <a:rPr lang="en-GB" dirty="0"/>
              <a:t>are expected to </a:t>
            </a:r>
            <a:r>
              <a:rPr lang="en-GB" dirty="0" smtClean="0"/>
              <a:t>wear:</a:t>
            </a:r>
          </a:p>
          <a:p>
            <a:pPr marL="342900" indent="-342900">
              <a:buFont typeface="Arial" panose="020B0604020202020204" pitchFamily="34" charset="0"/>
              <a:buChar char="•"/>
              <a:defRPr/>
            </a:pPr>
            <a:r>
              <a:rPr lang="en-GB" dirty="0" smtClean="0"/>
              <a:t>White </a:t>
            </a:r>
            <a:r>
              <a:rPr lang="en-GB" dirty="0"/>
              <a:t>polo </a:t>
            </a:r>
            <a:r>
              <a:rPr lang="en-GB" dirty="0" smtClean="0"/>
              <a:t>shirt</a:t>
            </a:r>
          </a:p>
          <a:p>
            <a:pPr>
              <a:defRPr/>
            </a:pPr>
            <a:endParaRPr lang="en-GB" dirty="0"/>
          </a:p>
          <a:p>
            <a:pPr marL="342900" indent="-342900">
              <a:buFont typeface="Arial" panose="020B0604020202020204" pitchFamily="34" charset="0"/>
              <a:buChar char="•"/>
              <a:defRPr/>
            </a:pPr>
            <a:r>
              <a:rPr lang="en-GB" dirty="0"/>
              <a:t>Grey </a:t>
            </a:r>
            <a:r>
              <a:rPr lang="en-GB" dirty="0" smtClean="0"/>
              <a:t>trousers/skirt/pinafore</a:t>
            </a:r>
          </a:p>
          <a:p>
            <a:pPr>
              <a:defRPr/>
            </a:pPr>
            <a:endParaRPr lang="en-GB" dirty="0"/>
          </a:p>
          <a:p>
            <a:pPr marL="342900" indent="-342900">
              <a:buFont typeface="Arial" panose="020B0604020202020204" pitchFamily="34" charset="0"/>
              <a:buChar char="•"/>
              <a:defRPr/>
            </a:pPr>
            <a:r>
              <a:rPr lang="en-GB" dirty="0"/>
              <a:t>Black </a:t>
            </a:r>
            <a:r>
              <a:rPr lang="en-GB" dirty="0" smtClean="0"/>
              <a:t>shoes – not trainers</a:t>
            </a:r>
          </a:p>
          <a:p>
            <a:pPr>
              <a:defRPr/>
            </a:pPr>
            <a:endParaRPr lang="en-GB" dirty="0"/>
          </a:p>
          <a:p>
            <a:pPr marL="342900" indent="-342900">
              <a:buFont typeface="Arial" panose="020B0604020202020204" pitchFamily="34" charset="0"/>
              <a:buChar char="•"/>
              <a:defRPr/>
            </a:pPr>
            <a:r>
              <a:rPr lang="en-GB" dirty="0" err="1"/>
              <a:t>Elmridge</a:t>
            </a:r>
            <a:r>
              <a:rPr lang="en-GB" dirty="0"/>
              <a:t> cardigan or </a:t>
            </a:r>
            <a:r>
              <a:rPr lang="en-GB" dirty="0" smtClean="0"/>
              <a:t>jumper</a:t>
            </a:r>
          </a:p>
          <a:p>
            <a:pPr marL="342900" indent="-342900">
              <a:buFont typeface="Arial" panose="020B0604020202020204" pitchFamily="34" charset="0"/>
              <a:buChar char="•"/>
              <a:defRPr/>
            </a:pPr>
            <a:endParaRPr lang="en-GB" dirty="0"/>
          </a:p>
          <a:p>
            <a:pPr marL="342900" indent="-342900">
              <a:buFont typeface="Arial" panose="020B0604020202020204" pitchFamily="34" charset="0"/>
              <a:buChar char="•"/>
              <a:defRPr/>
            </a:pPr>
            <a:r>
              <a:rPr lang="en-GB" dirty="0" smtClean="0"/>
              <a:t>Green summer dress</a:t>
            </a:r>
            <a:endParaRPr lang="en-GB" dirty="0"/>
          </a:p>
          <a:p>
            <a:endParaRPr lang="en-GB" dirty="0"/>
          </a:p>
        </p:txBody>
      </p:sp>
    </p:spTree>
    <p:extLst>
      <p:ext uri="{BB962C8B-B14F-4D97-AF65-F5344CB8AC3E}">
        <p14:creationId xmlns:p14="http://schemas.microsoft.com/office/powerpoint/2010/main" val="3722408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436701"/>
          </a:xfrm>
        </p:spPr>
        <p:txBody>
          <a:bodyPr/>
          <a:lstStyle/>
          <a:p>
            <a:r>
              <a:rPr lang="en-GB" dirty="0" smtClean="0"/>
              <a:t>PE Uniform</a:t>
            </a:r>
            <a:endParaRPr lang="en-GB" dirty="0"/>
          </a:p>
        </p:txBody>
      </p:sp>
      <p:sp>
        <p:nvSpPr>
          <p:cNvPr id="5" name="Content Placeholder 2"/>
          <p:cNvSpPr>
            <a:spLocks noGrp="1"/>
          </p:cNvSpPr>
          <p:nvPr>
            <p:ph idx="1"/>
          </p:nvPr>
        </p:nvSpPr>
        <p:spPr>
          <a:xfrm>
            <a:off x="431999" y="996300"/>
            <a:ext cx="7200000" cy="4148788"/>
          </a:xfrm>
        </p:spPr>
        <p:txBody>
          <a:bodyPr>
            <a:normAutofit/>
          </a:bodyPr>
          <a:lstStyle/>
          <a:p>
            <a:pPr>
              <a:defRPr/>
            </a:pPr>
            <a:r>
              <a:rPr lang="en-GB" dirty="0"/>
              <a:t>Pupils should wear an </a:t>
            </a:r>
            <a:r>
              <a:rPr lang="en-GB" dirty="0" err="1"/>
              <a:t>Elmridge</a:t>
            </a:r>
            <a:r>
              <a:rPr lang="en-GB" dirty="0"/>
              <a:t> yellow t-shirt and green </a:t>
            </a:r>
            <a:r>
              <a:rPr lang="en-GB" dirty="0" smtClean="0"/>
              <a:t>shorts.</a:t>
            </a:r>
          </a:p>
          <a:p>
            <a:pPr>
              <a:defRPr/>
            </a:pPr>
            <a:endParaRPr lang="en-GB" dirty="0"/>
          </a:p>
          <a:p>
            <a:pPr>
              <a:defRPr/>
            </a:pPr>
            <a:r>
              <a:rPr lang="en-GB" dirty="0" smtClean="0"/>
              <a:t>External providers or our Sports Coach </a:t>
            </a:r>
            <a:r>
              <a:rPr lang="en-GB" dirty="0"/>
              <a:t>may teach PE sessions outdoors. Trainers will be required for </a:t>
            </a:r>
            <a:r>
              <a:rPr lang="en-GB" dirty="0" smtClean="0"/>
              <a:t>this.</a:t>
            </a:r>
          </a:p>
          <a:p>
            <a:pPr>
              <a:defRPr/>
            </a:pPr>
            <a:endParaRPr lang="en-GB" dirty="0"/>
          </a:p>
          <a:p>
            <a:pPr>
              <a:defRPr/>
            </a:pPr>
            <a:r>
              <a:rPr lang="en-GB" dirty="0"/>
              <a:t>All items of uniform can be ordered from our supplier, </a:t>
            </a:r>
            <a:r>
              <a:rPr lang="en-GB" dirty="0" smtClean="0"/>
              <a:t>Monkhouse – appointment only</a:t>
            </a:r>
            <a:endParaRPr lang="en-GB" dirty="0"/>
          </a:p>
          <a:p>
            <a:pPr>
              <a:defRPr/>
            </a:pPr>
            <a:endParaRPr lang="en-GB" dirty="0"/>
          </a:p>
          <a:p>
            <a:pPr>
              <a:defRPr/>
            </a:pPr>
            <a:r>
              <a:rPr lang="en-GB" dirty="0"/>
              <a:t>You can download our uniform policy from the school website</a:t>
            </a:r>
            <a:r>
              <a:rPr lang="en-GB" dirty="0" smtClean="0"/>
              <a:t>.</a:t>
            </a:r>
          </a:p>
          <a:p>
            <a:pPr>
              <a:defRPr/>
            </a:pPr>
            <a:endParaRPr lang="en-GB" dirty="0"/>
          </a:p>
          <a:p>
            <a:pPr>
              <a:defRPr/>
            </a:pPr>
            <a:r>
              <a:rPr lang="en-GB" dirty="0" smtClean="0"/>
              <a:t>PE kit can be worn to school on the designated PE days.</a:t>
            </a:r>
          </a:p>
          <a:p>
            <a:pPr>
              <a:defRPr/>
            </a:pPr>
            <a:endParaRPr lang="en-GB" dirty="0"/>
          </a:p>
          <a:p>
            <a:pPr>
              <a:defRPr/>
            </a:pPr>
            <a:r>
              <a:rPr lang="en-GB" dirty="0" smtClean="0"/>
              <a:t>Long hair tied back</a:t>
            </a:r>
          </a:p>
          <a:p>
            <a:pPr>
              <a:defRPr/>
            </a:pPr>
            <a:endParaRPr lang="en-GB" dirty="0"/>
          </a:p>
          <a:p>
            <a:endParaRPr lang="en-GB" dirty="0"/>
          </a:p>
        </p:txBody>
      </p:sp>
    </p:spTree>
    <p:extLst>
      <p:ext uri="{BB962C8B-B14F-4D97-AF65-F5344CB8AC3E}">
        <p14:creationId xmlns:p14="http://schemas.microsoft.com/office/powerpoint/2010/main" val="8698196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6559351" cy="589101"/>
          </a:xfrm>
        </p:spPr>
        <p:txBody>
          <a:bodyPr/>
          <a:lstStyle/>
          <a:p>
            <a:r>
              <a:rPr lang="en-GB" dirty="0" smtClean="0"/>
              <a:t>A few reminders…</a:t>
            </a:r>
            <a:endParaRPr lang="en-GB" dirty="0"/>
          </a:p>
        </p:txBody>
      </p:sp>
      <p:sp>
        <p:nvSpPr>
          <p:cNvPr id="3" name="Content Placeholder 2"/>
          <p:cNvSpPr>
            <a:spLocks noGrp="1"/>
          </p:cNvSpPr>
          <p:nvPr>
            <p:ph idx="1"/>
          </p:nvPr>
        </p:nvSpPr>
        <p:spPr>
          <a:xfrm>
            <a:off x="431999" y="1121064"/>
            <a:ext cx="7200000" cy="3600000"/>
          </a:xfrm>
        </p:spPr>
        <p:txBody>
          <a:bodyPr>
            <a:normAutofit fontScale="70000" lnSpcReduction="20000"/>
          </a:bodyPr>
          <a:lstStyle/>
          <a:p>
            <a:pPr marL="342900" indent="-342900">
              <a:buFont typeface="Arial" panose="020B0604020202020204" pitchFamily="34" charset="0"/>
              <a:buChar char="•"/>
              <a:defRPr/>
            </a:pPr>
            <a:r>
              <a:rPr lang="en-GB" sz="2400" dirty="0"/>
              <a:t>Early Years Foundation Fund </a:t>
            </a:r>
          </a:p>
          <a:p>
            <a:pPr marL="342900" indent="-342900">
              <a:buFont typeface="Arial" panose="020B0604020202020204" pitchFamily="34" charset="0"/>
              <a:buChar char="•"/>
              <a:defRPr/>
            </a:pPr>
            <a:r>
              <a:rPr lang="en-GB" sz="2400" dirty="0"/>
              <a:t>Wellies </a:t>
            </a:r>
          </a:p>
          <a:p>
            <a:pPr marL="342900" indent="-342900">
              <a:buFont typeface="Arial" panose="020B0604020202020204" pitchFamily="34" charset="0"/>
              <a:buChar char="•"/>
              <a:defRPr/>
            </a:pPr>
            <a:r>
              <a:rPr lang="en-GB" sz="2400" dirty="0"/>
              <a:t>Waterproof coat</a:t>
            </a:r>
          </a:p>
          <a:p>
            <a:pPr marL="342900" indent="-342900">
              <a:buFont typeface="Arial" panose="020B0604020202020204" pitchFamily="34" charset="0"/>
              <a:buChar char="•"/>
              <a:defRPr/>
            </a:pPr>
            <a:r>
              <a:rPr lang="en-GB" sz="2400" dirty="0"/>
              <a:t>Drawstring bag with spare clothes – please no backpacks</a:t>
            </a:r>
          </a:p>
          <a:p>
            <a:pPr marL="342900" indent="-342900">
              <a:buFont typeface="Arial" panose="020B0604020202020204" pitchFamily="34" charset="0"/>
              <a:buChar char="•"/>
              <a:defRPr/>
            </a:pPr>
            <a:r>
              <a:rPr lang="en-GB" sz="2400" dirty="0"/>
              <a:t>Book bag – again, please </a:t>
            </a:r>
            <a:r>
              <a:rPr lang="en-GB" sz="2400" dirty="0" smtClean="0"/>
              <a:t>no backpacks</a:t>
            </a:r>
            <a:endParaRPr lang="en-GB" sz="2400" dirty="0"/>
          </a:p>
          <a:p>
            <a:pPr marL="342900" indent="-342900">
              <a:buFont typeface="Arial" panose="020B0604020202020204" pitchFamily="34" charset="0"/>
              <a:buChar char="•"/>
              <a:defRPr/>
            </a:pPr>
            <a:r>
              <a:rPr lang="en-GB" sz="2400" dirty="0"/>
              <a:t>Shoe laces</a:t>
            </a:r>
          </a:p>
          <a:p>
            <a:pPr marL="342900" indent="-342900">
              <a:buFont typeface="Arial" panose="020B0604020202020204" pitchFamily="34" charset="0"/>
              <a:buChar char="•"/>
              <a:defRPr/>
            </a:pPr>
            <a:r>
              <a:rPr lang="en-GB" sz="2400" dirty="0"/>
              <a:t>Healthy School:</a:t>
            </a:r>
          </a:p>
          <a:p>
            <a:pPr lvl="1">
              <a:defRPr/>
            </a:pPr>
            <a:r>
              <a:rPr lang="en-GB" sz="2400" dirty="0"/>
              <a:t>Water Bottles for Reception</a:t>
            </a:r>
          </a:p>
          <a:p>
            <a:pPr lvl="1">
              <a:defRPr/>
            </a:pPr>
            <a:r>
              <a:rPr lang="en-GB" sz="2400" dirty="0" smtClean="0"/>
              <a:t>Lunchboxes</a:t>
            </a:r>
          </a:p>
          <a:p>
            <a:pPr lvl="1">
              <a:defRPr/>
            </a:pPr>
            <a:r>
              <a:rPr lang="en-GB" sz="2400" dirty="0" smtClean="0"/>
              <a:t>Birthdays</a:t>
            </a:r>
            <a:endParaRPr lang="en-GB" sz="2400" dirty="0"/>
          </a:p>
          <a:p>
            <a:pPr marL="342900" indent="-342900">
              <a:buFont typeface="Arial" panose="020B0604020202020204" pitchFamily="34" charset="0"/>
              <a:buChar char="•"/>
              <a:defRPr/>
            </a:pPr>
            <a:r>
              <a:rPr lang="en-GB" sz="2400" dirty="0"/>
              <a:t>Named Clothing</a:t>
            </a:r>
          </a:p>
          <a:p>
            <a:pPr marL="342900" indent="-342900">
              <a:buFont typeface="Arial" panose="020B0604020202020204" pitchFamily="34" charset="0"/>
              <a:buChar char="•"/>
              <a:defRPr/>
            </a:pPr>
            <a:r>
              <a:rPr lang="en-GB" sz="2400" dirty="0"/>
              <a:t>School </a:t>
            </a:r>
            <a:r>
              <a:rPr lang="en-GB" sz="2400" dirty="0" smtClean="0"/>
              <a:t>Trips</a:t>
            </a:r>
          </a:p>
          <a:p>
            <a:pPr marL="342900" indent="-342900">
              <a:buFont typeface="Arial" panose="020B0604020202020204" pitchFamily="34" charset="0"/>
              <a:buChar char="•"/>
              <a:defRPr/>
            </a:pPr>
            <a:r>
              <a:rPr lang="en-GB" sz="2400" dirty="0" smtClean="0"/>
              <a:t>Breakfast club</a:t>
            </a:r>
            <a:endParaRPr lang="en-GB" sz="2400" dirty="0"/>
          </a:p>
          <a:p>
            <a:endParaRPr lang="en-GB" dirty="0"/>
          </a:p>
        </p:txBody>
      </p:sp>
    </p:spTree>
    <p:extLst>
      <p:ext uri="{BB962C8B-B14F-4D97-AF65-F5344CB8AC3E}">
        <p14:creationId xmlns:p14="http://schemas.microsoft.com/office/powerpoint/2010/main" val="107015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 fund </a:t>
            </a:r>
            <a:endParaRPr lang="en-GB" dirty="0"/>
          </a:p>
        </p:txBody>
      </p:sp>
      <p:sp>
        <p:nvSpPr>
          <p:cNvPr id="3" name="Content Placeholder 2"/>
          <p:cNvSpPr>
            <a:spLocks noGrp="1"/>
          </p:cNvSpPr>
          <p:nvPr>
            <p:ph idx="1"/>
          </p:nvPr>
        </p:nvSpPr>
        <p:spPr/>
        <p:txBody>
          <a:bodyPr/>
          <a:lstStyle/>
          <a:p>
            <a:r>
              <a:rPr lang="en-GB" sz="1800" dirty="0" smtClean="0"/>
              <a:t>We have a voluntary class fund and ask for a suggested voluntary </a:t>
            </a:r>
            <a:r>
              <a:rPr lang="en-GB" sz="1800" dirty="0"/>
              <a:t>contribution of £5 per half-term to cover the cost of your child’s baking materials and incidental expenses. </a:t>
            </a:r>
            <a:endParaRPr lang="en-GB" sz="1800" dirty="0" smtClean="0"/>
          </a:p>
          <a:p>
            <a:endParaRPr lang="en-GB" sz="1800" dirty="0" smtClean="0"/>
          </a:p>
          <a:p>
            <a:r>
              <a:rPr lang="en-GB" sz="1800" dirty="0" smtClean="0"/>
              <a:t>This </a:t>
            </a:r>
            <a:r>
              <a:rPr lang="en-GB" sz="1800" dirty="0"/>
              <a:t>will be collected half-termly or alternatively you may wish to make one payment for the whole year. </a:t>
            </a:r>
          </a:p>
          <a:p>
            <a:endParaRPr lang="en-GB" dirty="0"/>
          </a:p>
        </p:txBody>
      </p:sp>
    </p:spTree>
    <p:extLst>
      <p:ext uri="{BB962C8B-B14F-4D97-AF65-F5344CB8AC3E}">
        <p14:creationId xmlns:p14="http://schemas.microsoft.com/office/powerpoint/2010/main" val="40835979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41476"/>
          </a:xfrm>
        </p:spPr>
        <p:txBody>
          <a:bodyPr/>
          <a:lstStyle/>
          <a:p>
            <a:r>
              <a:rPr lang="en-GB" dirty="0" smtClean="0"/>
              <a:t>Finally…</a:t>
            </a:r>
            <a:endParaRPr lang="en-GB" dirty="0"/>
          </a:p>
        </p:txBody>
      </p:sp>
      <p:sp>
        <p:nvSpPr>
          <p:cNvPr id="3" name="Content Placeholder 2"/>
          <p:cNvSpPr>
            <a:spLocks noGrp="1"/>
          </p:cNvSpPr>
          <p:nvPr>
            <p:ph idx="1"/>
          </p:nvPr>
        </p:nvSpPr>
        <p:spPr>
          <a:xfrm>
            <a:off x="879674" y="1197264"/>
            <a:ext cx="7200000" cy="3600000"/>
          </a:xfrm>
        </p:spPr>
        <p:txBody>
          <a:bodyPr>
            <a:normAutofit/>
          </a:bodyPr>
          <a:lstStyle/>
          <a:p>
            <a:r>
              <a:rPr lang="en-GB" altLang="en-US" sz="1800" dirty="0"/>
              <a:t>If you have any worries, concerns, questions, uncertainties or want to chat with your child’s class teacher, please</a:t>
            </a:r>
          </a:p>
          <a:p>
            <a:endParaRPr lang="en-GB" altLang="en-US" sz="1800" b="1" dirty="0"/>
          </a:p>
          <a:p>
            <a:pPr algn="ctr"/>
            <a:r>
              <a:rPr lang="en-GB" altLang="en-US" sz="1800" b="1" dirty="0"/>
              <a:t>DO NOT HESITATE TO CONTACT US!</a:t>
            </a:r>
          </a:p>
          <a:p>
            <a:pPr algn="ctr"/>
            <a:endParaRPr lang="en-GB" altLang="en-US" sz="1800" dirty="0"/>
          </a:p>
          <a:p>
            <a:pPr algn="ctr"/>
            <a:endParaRPr lang="en-GB" altLang="en-US" sz="1800" dirty="0"/>
          </a:p>
          <a:p>
            <a:r>
              <a:rPr lang="en-GB" altLang="en-US" sz="1800" dirty="0"/>
              <a:t>We look forward to our partnership in supporting your child in school.</a:t>
            </a:r>
          </a:p>
          <a:p>
            <a:endParaRPr lang="en-GB" sz="1800" dirty="0"/>
          </a:p>
        </p:txBody>
      </p:sp>
    </p:spTree>
    <p:extLst>
      <p:ext uri="{BB962C8B-B14F-4D97-AF65-F5344CB8AC3E}">
        <p14:creationId xmlns:p14="http://schemas.microsoft.com/office/powerpoint/2010/main" val="1829070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30E0A-A3AC-C240-BBBA-FFB21B631376}"/>
              </a:ext>
            </a:extLst>
          </p:cNvPr>
          <p:cNvSpPr>
            <a:spLocks noGrp="1"/>
          </p:cNvSpPr>
          <p:nvPr>
            <p:ph type="title"/>
          </p:nvPr>
        </p:nvSpPr>
        <p:spPr>
          <a:xfrm>
            <a:off x="431999" y="10974"/>
            <a:ext cx="7200000" cy="828000"/>
          </a:xfrm>
        </p:spPr>
        <p:txBody>
          <a:bodyPr/>
          <a:lstStyle/>
          <a:p>
            <a:r>
              <a:rPr lang="en-US" dirty="0" smtClean="0"/>
              <a:t>Website</a:t>
            </a:r>
            <a:endParaRPr lang="en-US" dirty="0"/>
          </a:p>
        </p:txBody>
      </p:sp>
      <p:sp>
        <p:nvSpPr>
          <p:cNvPr id="6" name="Content Placeholder 5">
            <a:extLst>
              <a:ext uri="{FF2B5EF4-FFF2-40B4-BE49-F238E27FC236}">
                <a16:creationId xmlns:a16="http://schemas.microsoft.com/office/drawing/2014/main" id="{DC53455E-D080-1344-AC20-DD177CAE7843}"/>
              </a:ext>
            </a:extLst>
          </p:cNvPr>
          <p:cNvSpPr>
            <a:spLocks noGrp="1"/>
          </p:cNvSpPr>
          <p:nvPr>
            <p:ph idx="1"/>
          </p:nvPr>
        </p:nvSpPr>
        <p:spPr>
          <a:xfrm>
            <a:off x="431999" y="1121064"/>
            <a:ext cx="7483276" cy="3600000"/>
          </a:xfrm>
        </p:spPr>
        <p:txBody>
          <a:bodyPr/>
          <a:lstStyle/>
          <a:p>
            <a:r>
              <a:rPr lang="en-GB" altLang="en-US" sz="1800" dirty="0">
                <a:latin typeface="+mn-lt"/>
              </a:rPr>
              <a:t>You can get up to date information about what is happening in school, holiday dates and forms </a:t>
            </a:r>
            <a:r>
              <a:rPr lang="en-GB" altLang="en-US" sz="1800" dirty="0" err="1">
                <a:latin typeface="+mn-lt"/>
              </a:rPr>
              <a:t>etc</a:t>
            </a:r>
            <a:r>
              <a:rPr lang="en-GB" altLang="en-US" sz="1800" dirty="0">
                <a:latin typeface="+mn-lt"/>
              </a:rPr>
              <a:t> by logging on to:</a:t>
            </a:r>
          </a:p>
          <a:p>
            <a:endParaRPr lang="en-GB" altLang="en-US" sz="1800" dirty="0">
              <a:latin typeface="+mn-lt"/>
            </a:endParaRPr>
          </a:p>
          <a:p>
            <a:r>
              <a:rPr lang="en-GB" altLang="en-US" sz="1800" dirty="0">
                <a:solidFill>
                  <a:srgbClr val="62AD46"/>
                </a:solidFill>
                <a:latin typeface="+mn-lt"/>
                <a:hlinkClick r:id="rId3"/>
              </a:rPr>
              <a:t>http://www.elmridge.trafford.sch.uk</a:t>
            </a:r>
            <a:r>
              <a:rPr lang="en-GB" altLang="en-US" sz="1800" dirty="0" smtClean="0">
                <a:solidFill>
                  <a:srgbClr val="62AD46"/>
                </a:solidFill>
                <a:latin typeface="+mn-lt"/>
                <a:hlinkClick r:id="rId3"/>
              </a:rPr>
              <a:t>/</a:t>
            </a:r>
            <a:endParaRPr lang="en-GB" altLang="en-US" sz="1800" dirty="0" smtClean="0">
              <a:solidFill>
                <a:srgbClr val="62AD46"/>
              </a:solidFill>
              <a:latin typeface="+mn-lt"/>
            </a:endParaRPr>
          </a:p>
          <a:p>
            <a:r>
              <a:rPr lang="en-GB" altLang="en-US" sz="1800" dirty="0" smtClean="0">
                <a:latin typeface="+mn-lt"/>
              </a:rPr>
              <a:t>“</a:t>
            </a:r>
            <a:r>
              <a:rPr lang="en-GB" altLang="en-US" sz="1800" dirty="0" err="1">
                <a:latin typeface="+mn-lt"/>
              </a:rPr>
              <a:t>Elmridge</a:t>
            </a:r>
            <a:r>
              <a:rPr lang="en-GB" altLang="en-US" sz="1800" dirty="0">
                <a:latin typeface="+mn-lt"/>
              </a:rPr>
              <a:t> Primary School”</a:t>
            </a:r>
          </a:p>
          <a:p>
            <a:endParaRPr lang="en-GB" altLang="en-US" sz="1800" dirty="0">
              <a:latin typeface="+mn-lt"/>
            </a:endParaRPr>
          </a:p>
          <a:p>
            <a:endParaRPr lang="en-GB" altLang="en-US" sz="1800" dirty="0">
              <a:latin typeface="+mn-lt"/>
            </a:endParaRPr>
          </a:p>
          <a:p>
            <a:r>
              <a:rPr lang="en-GB" altLang="en-US" sz="1800" dirty="0">
                <a:latin typeface="+mn-lt"/>
              </a:rPr>
              <a:t>We also update our class notice boards which are situated by the classroom </a:t>
            </a:r>
            <a:r>
              <a:rPr lang="en-GB" altLang="en-US" sz="1800" dirty="0" smtClean="0">
                <a:latin typeface="+mn-lt"/>
              </a:rPr>
              <a:t>door.</a:t>
            </a:r>
            <a:endParaRPr lang="en-GB" altLang="en-US" sz="1800" dirty="0">
              <a:latin typeface="+mn-lt"/>
            </a:endParaRPr>
          </a:p>
          <a:p>
            <a:endParaRPr lang="en-US" dirty="0"/>
          </a:p>
        </p:txBody>
      </p:sp>
    </p:spTree>
    <p:extLst>
      <p:ext uri="{BB962C8B-B14F-4D97-AF65-F5344CB8AC3E}">
        <p14:creationId xmlns:p14="http://schemas.microsoft.com/office/powerpoint/2010/main" val="1465871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646251"/>
          </a:xfrm>
        </p:spPr>
        <p:txBody>
          <a:bodyPr/>
          <a:lstStyle/>
          <a:p>
            <a:r>
              <a:rPr lang="en-GB" dirty="0" smtClean="0"/>
              <a:t>Twitter</a:t>
            </a:r>
            <a:endParaRPr lang="en-GB"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83713" y="1190625"/>
            <a:ext cx="1926462" cy="1563687"/>
          </a:xfrm>
          <a:prstGeom prst="rect">
            <a:avLst/>
          </a:prstGeom>
        </p:spPr>
      </p:pic>
      <p:sp>
        <p:nvSpPr>
          <p:cNvPr id="5" name="TextBox 4"/>
          <p:cNvSpPr txBox="1"/>
          <p:nvPr/>
        </p:nvSpPr>
        <p:spPr>
          <a:xfrm>
            <a:off x="2323338" y="3285440"/>
            <a:ext cx="3829050" cy="1477328"/>
          </a:xfrm>
          <a:prstGeom prst="rect">
            <a:avLst/>
          </a:prstGeom>
          <a:noFill/>
        </p:spPr>
        <p:txBody>
          <a:bodyPr wrap="square" rtlCol="0">
            <a:spAutoFit/>
          </a:bodyPr>
          <a:lstStyle/>
          <a:p>
            <a:pPr algn="ctr"/>
            <a:r>
              <a:rPr lang="en-GB" dirty="0" smtClean="0">
                <a:solidFill>
                  <a:srgbClr val="62AD46"/>
                </a:solidFill>
              </a:rPr>
              <a:t>@</a:t>
            </a:r>
            <a:r>
              <a:rPr lang="en-GB" dirty="0" err="1" smtClean="0">
                <a:solidFill>
                  <a:srgbClr val="62AD46"/>
                </a:solidFill>
              </a:rPr>
              <a:t>ElmridgeSch</a:t>
            </a:r>
            <a:endParaRPr lang="en-GB" dirty="0" smtClean="0">
              <a:solidFill>
                <a:srgbClr val="62AD46"/>
              </a:solidFill>
            </a:endParaRPr>
          </a:p>
          <a:p>
            <a:pPr algn="ctr"/>
            <a:endParaRPr lang="en-GB" dirty="0" smtClean="0">
              <a:solidFill>
                <a:srgbClr val="62AD46"/>
              </a:solidFill>
            </a:endParaRPr>
          </a:p>
          <a:p>
            <a:pPr algn="ctr"/>
            <a:r>
              <a:rPr lang="en-GB" dirty="0" smtClean="0">
                <a:solidFill>
                  <a:srgbClr val="62AD46"/>
                </a:solidFill>
              </a:rPr>
              <a:t>@</a:t>
            </a:r>
            <a:r>
              <a:rPr lang="en-GB" dirty="0" err="1" smtClean="0">
                <a:solidFill>
                  <a:srgbClr val="62AD46"/>
                </a:solidFill>
              </a:rPr>
              <a:t>ElmridgeSchR</a:t>
            </a:r>
            <a:endParaRPr lang="en-GB" dirty="0" smtClean="0">
              <a:solidFill>
                <a:srgbClr val="62AD46"/>
              </a:solidFill>
            </a:endParaRPr>
          </a:p>
          <a:p>
            <a:pPr algn="ctr"/>
            <a:endParaRPr lang="en-GB" dirty="0">
              <a:solidFill>
                <a:srgbClr val="62AD46"/>
              </a:solidFill>
            </a:endParaRPr>
          </a:p>
          <a:p>
            <a:pPr algn="ctr"/>
            <a:r>
              <a:rPr lang="en-GB" dirty="0" smtClean="0">
                <a:solidFill>
                  <a:srgbClr val="62AD46"/>
                </a:solidFill>
              </a:rPr>
              <a:t>@</a:t>
            </a:r>
            <a:r>
              <a:rPr lang="en-GB" dirty="0" err="1" smtClean="0">
                <a:solidFill>
                  <a:srgbClr val="62AD46"/>
                </a:solidFill>
              </a:rPr>
              <a:t>ElmridgeSchN</a:t>
            </a:r>
            <a:endParaRPr lang="en-GB" dirty="0">
              <a:solidFill>
                <a:srgbClr val="62AD46"/>
              </a:solidFill>
            </a:endParaRPr>
          </a:p>
        </p:txBody>
      </p:sp>
    </p:spTree>
    <p:extLst>
      <p:ext uri="{BB962C8B-B14F-4D97-AF65-F5344CB8AC3E}">
        <p14:creationId xmlns:p14="http://schemas.microsoft.com/office/powerpoint/2010/main" val="3861273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60526"/>
          </a:xfrm>
        </p:spPr>
        <p:txBody>
          <a:bodyPr/>
          <a:lstStyle/>
          <a:p>
            <a:r>
              <a:rPr lang="en-GB" dirty="0" smtClean="0"/>
              <a:t>Nursery School Day</a:t>
            </a:r>
            <a:endParaRPr lang="en-GB" dirty="0"/>
          </a:p>
        </p:txBody>
      </p:sp>
      <p:sp>
        <p:nvSpPr>
          <p:cNvPr id="3" name="Content Placeholder 2"/>
          <p:cNvSpPr>
            <a:spLocks noGrp="1"/>
          </p:cNvSpPr>
          <p:nvPr>
            <p:ph idx="1"/>
          </p:nvPr>
        </p:nvSpPr>
        <p:spPr>
          <a:xfrm>
            <a:off x="431999" y="1026483"/>
            <a:ext cx="7200000" cy="3764458"/>
          </a:xfrm>
        </p:spPr>
        <p:txBody>
          <a:bodyPr>
            <a:normAutofit/>
          </a:bodyPr>
          <a:lstStyle/>
          <a:p>
            <a:r>
              <a:rPr lang="en-GB" dirty="0" smtClean="0"/>
              <a:t>Nursery </a:t>
            </a:r>
            <a:r>
              <a:rPr lang="en-GB" dirty="0"/>
              <a:t>times will depend on if the child has additional </a:t>
            </a:r>
            <a:r>
              <a:rPr lang="en-GB" dirty="0" smtClean="0"/>
              <a:t>paid-for hours: </a:t>
            </a:r>
            <a:endParaRPr lang="en-GB" dirty="0"/>
          </a:p>
          <a:p>
            <a:r>
              <a:rPr lang="en-GB" dirty="0"/>
              <a:t> </a:t>
            </a:r>
          </a:p>
          <a:p>
            <a:r>
              <a:rPr lang="en-GB" dirty="0" smtClean="0"/>
              <a:t>Morning session:	8.45am </a:t>
            </a:r>
            <a:r>
              <a:rPr lang="en-GB" dirty="0"/>
              <a:t>– 11.45am </a:t>
            </a:r>
            <a:endParaRPr lang="en-GB" dirty="0" smtClean="0"/>
          </a:p>
          <a:p>
            <a:r>
              <a:rPr lang="en-GB" dirty="0" smtClean="0"/>
              <a:t>Afternoon session:  </a:t>
            </a:r>
            <a:r>
              <a:rPr lang="en-GB" dirty="0"/>
              <a:t>12.15pm – 3.15pm. </a:t>
            </a:r>
          </a:p>
          <a:p>
            <a:endParaRPr lang="en-GB" dirty="0"/>
          </a:p>
          <a:p>
            <a:r>
              <a:rPr lang="en-GB" dirty="0" smtClean="0"/>
              <a:t>Lunchtime: 		As per your contract</a:t>
            </a:r>
          </a:p>
          <a:p>
            <a:endParaRPr lang="en-GB" dirty="0"/>
          </a:p>
          <a:p>
            <a:r>
              <a:rPr lang="en-GB" dirty="0" smtClean="0"/>
              <a:t>S</a:t>
            </a:r>
            <a:r>
              <a:rPr lang="en-GB" altLang="en-US" dirty="0" smtClean="0">
                <a:latin typeface="+mn-lt"/>
              </a:rPr>
              <a:t>taff </a:t>
            </a:r>
            <a:r>
              <a:rPr lang="en-GB" altLang="en-US" dirty="0">
                <a:latin typeface="+mn-lt"/>
              </a:rPr>
              <a:t>will greet the children at the door to the classroom and children come into school independently</a:t>
            </a:r>
            <a:r>
              <a:rPr lang="en-GB" altLang="en-US" dirty="0" smtClean="0">
                <a:latin typeface="+mn-lt"/>
              </a:rPr>
              <a:t>.</a:t>
            </a:r>
          </a:p>
          <a:p>
            <a:endParaRPr lang="en-GB" altLang="en-US" dirty="0">
              <a:latin typeface="+mn-lt"/>
            </a:endParaRPr>
          </a:p>
          <a:p>
            <a:r>
              <a:rPr lang="en-GB" altLang="en-US" dirty="0" smtClean="0">
                <a:latin typeface="+mn-lt"/>
              </a:rPr>
              <a:t>Please </a:t>
            </a:r>
            <a:r>
              <a:rPr lang="en-GB" altLang="en-US" dirty="0">
                <a:latin typeface="+mn-lt"/>
              </a:rPr>
              <a:t>do not arrive late in school as this can disrupt the class and your child’s classroom routine.</a:t>
            </a:r>
          </a:p>
          <a:p>
            <a:endParaRPr lang="en-GB" altLang="en-US" dirty="0">
              <a:latin typeface="+mn-lt"/>
            </a:endParaRPr>
          </a:p>
          <a:p>
            <a:endParaRPr lang="en-GB" dirty="0">
              <a:latin typeface="+mn-lt"/>
            </a:endParaRPr>
          </a:p>
        </p:txBody>
      </p:sp>
    </p:spTree>
    <p:extLst>
      <p:ext uri="{BB962C8B-B14F-4D97-AF65-F5344CB8AC3E}">
        <p14:creationId xmlns:p14="http://schemas.microsoft.com/office/powerpoint/2010/main" val="3642232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80613"/>
            <a:ext cx="7200000" cy="515124"/>
          </a:xfrm>
        </p:spPr>
        <p:txBody>
          <a:bodyPr/>
          <a:lstStyle/>
          <a:p>
            <a:r>
              <a:rPr lang="en-GB" dirty="0" smtClean="0"/>
              <a:t>Nursery Typical Routine</a:t>
            </a:r>
            <a:endParaRPr lang="en-GB" dirty="0"/>
          </a:p>
        </p:txBody>
      </p:sp>
      <p:sp>
        <p:nvSpPr>
          <p:cNvPr id="4" name="Text Placeholder 2"/>
          <p:cNvSpPr>
            <a:spLocks noGrp="1"/>
          </p:cNvSpPr>
          <p:nvPr>
            <p:ph idx="1"/>
          </p:nvPr>
        </p:nvSpPr>
        <p:spPr>
          <a:xfrm>
            <a:off x="431999" y="1026587"/>
            <a:ext cx="8480181" cy="3880263"/>
          </a:xfrm>
        </p:spPr>
        <p:txBody>
          <a:bodyPr>
            <a:normAutofit fontScale="85000" lnSpcReduction="20000"/>
          </a:bodyPr>
          <a:lstStyle/>
          <a:p>
            <a:r>
              <a:rPr lang="en-GB" altLang="en-US" sz="2400" dirty="0" smtClean="0"/>
              <a:t>08.45:   Children </a:t>
            </a:r>
            <a:r>
              <a:rPr lang="en-GB" altLang="en-US" sz="2400" dirty="0"/>
              <a:t>come into school</a:t>
            </a:r>
          </a:p>
          <a:p>
            <a:r>
              <a:rPr lang="en-GB" altLang="en-US" sz="2400" dirty="0" smtClean="0"/>
              <a:t>09:00: </a:t>
            </a:r>
            <a:r>
              <a:rPr lang="en-GB" altLang="en-US" sz="2400" dirty="0"/>
              <a:t>	Self registration and carpet session</a:t>
            </a:r>
          </a:p>
          <a:p>
            <a:r>
              <a:rPr lang="en-GB" altLang="en-US" sz="2400" dirty="0" smtClean="0"/>
              <a:t>09.15: </a:t>
            </a:r>
            <a:r>
              <a:rPr lang="en-GB" altLang="en-US" sz="2400" dirty="0"/>
              <a:t>	Continuous Provision – indoor or outdoor play </a:t>
            </a:r>
            <a:r>
              <a:rPr lang="en-GB" altLang="en-US" sz="2400" dirty="0" smtClean="0"/>
              <a:t>Children’s </a:t>
            </a:r>
            <a:r>
              <a:rPr lang="en-GB" altLang="en-US" sz="2400" dirty="0"/>
              <a:t>choice </a:t>
            </a:r>
            <a:r>
              <a:rPr lang="en-GB" altLang="en-US" sz="2400" dirty="0" smtClean="0"/>
              <a:t>								      (</a:t>
            </a:r>
            <a:r>
              <a:rPr lang="en-GB" altLang="en-US" sz="2400" dirty="0"/>
              <a:t>all weathers</a:t>
            </a:r>
            <a:r>
              <a:rPr lang="en-GB" altLang="en-US" sz="2400" dirty="0" smtClean="0"/>
              <a:t>!)</a:t>
            </a:r>
          </a:p>
          <a:p>
            <a:r>
              <a:rPr lang="en-GB" altLang="en-US" sz="2400" dirty="0" smtClean="0"/>
              <a:t>11.15:</a:t>
            </a:r>
            <a:r>
              <a:rPr lang="en-GB" altLang="en-US" sz="2400" dirty="0"/>
              <a:t>	Morning </a:t>
            </a:r>
            <a:r>
              <a:rPr lang="en-GB" altLang="en-US" sz="2400" dirty="0" smtClean="0"/>
              <a:t>group session </a:t>
            </a:r>
          </a:p>
          <a:p>
            <a:r>
              <a:rPr lang="en-GB" altLang="en-US" sz="2400" dirty="0" smtClean="0"/>
              <a:t>11:45:</a:t>
            </a:r>
            <a:r>
              <a:rPr lang="en-GB" altLang="en-US" sz="2400" dirty="0"/>
              <a:t>	Lunchtime</a:t>
            </a:r>
          </a:p>
          <a:p>
            <a:r>
              <a:rPr lang="en-GB" altLang="en-US" sz="2400" dirty="0" smtClean="0"/>
              <a:t>13.15: </a:t>
            </a:r>
            <a:r>
              <a:rPr lang="en-GB" altLang="en-US" sz="2400" dirty="0"/>
              <a:t>	Afternoon </a:t>
            </a:r>
            <a:r>
              <a:rPr lang="en-GB" altLang="en-US" sz="2400" dirty="0" smtClean="0"/>
              <a:t>group session </a:t>
            </a:r>
            <a:endParaRPr lang="en-GB" altLang="en-US" sz="2400" dirty="0"/>
          </a:p>
          <a:p>
            <a:r>
              <a:rPr lang="en-GB" altLang="en-US" sz="2400" dirty="0" smtClean="0"/>
              <a:t>13:30: </a:t>
            </a:r>
            <a:r>
              <a:rPr lang="en-GB" altLang="en-US" sz="2400" dirty="0"/>
              <a:t>	Continuous Provision – indoor or outdoor play</a:t>
            </a:r>
          </a:p>
          <a:p>
            <a:r>
              <a:rPr lang="en-GB" altLang="en-US" sz="2400" dirty="0" smtClean="0"/>
              <a:t>15:00: </a:t>
            </a:r>
            <a:r>
              <a:rPr lang="en-GB" altLang="en-US" sz="2400" dirty="0"/>
              <a:t>	Story and songs</a:t>
            </a:r>
          </a:p>
          <a:p>
            <a:r>
              <a:rPr lang="en-GB" altLang="en-US" sz="2400" dirty="0" smtClean="0"/>
              <a:t>15.15:	Home </a:t>
            </a:r>
            <a:r>
              <a:rPr lang="en-GB" altLang="en-US" sz="2400" dirty="0"/>
              <a:t>time</a:t>
            </a:r>
          </a:p>
          <a:p>
            <a:endParaRPr lang="en-GB" altLang="en-US" sz="2400" dirty="0"/>
          </a:p>
          <a:p>
            <a:r>
              <a:rPr lang="en-GB" altLang="en-US" sz="2400" i="1" dirty="0"/>
              <a:t>Additional music/PE sessions. Regular Phonics sessions</a:t>
            </a:r>
          </a:p>
          <a:p>
            <a:endParaRPr lang="en-GB" dirty="0"/>
          </a:p>
        </p:txBody>
      </p:sp>
    </p:spTree>
    <p:extLst>
      <p:ext uri="{BB962C8B-B14F-4D97-AF65-F5344CB8AC3E}">
        <p14:creationId xmlns:p14="http://schemas.microsoft.com/office/powerpoint/2010/main" val="3795113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60526"/>
          </a:xfrm>
        </p:spPr>
        <p:txBody>
          <a:bodyPr/>
          <a:lstStyle/>
          <a:p>
            <a:r>
              <a:rPr lang="en-GB" dirty="0" smtClean="0"/>
              <a:t>Reception School Day</a:t>
            </a:r>
            <a:endParaRPr lang="en-GB" dirty="0"/>
          </a:p>
        </p:txBody>
      </p:sp>
      <p:sp>
        <p:nvSpPr>
          <p:cNvPr id="3" name="Content Placeholder 2"/>
          <p:cNvSpPr>
            <a:spLocks noGrp="1"/>
          </p:cNvSpPr>
          <p:nvPr>
            <p:ph idx="1"/>
          </p:nvPr>
        </p:nvSpPr>
        <p:spPr>
          <a:xfrm>
            <a:off x="431999" y="1206789"/>
            <a:ext cx="7200000" cy="3069936"/>
          </a:xfrm>
        </p:spPr>
        <p:txBody>
          <a:bodyPr/>
          <a:lstStyle/>
          <a:p>
            <a:r>
              <a:rPr lang="en-GB" altLang="en-US" dirty="0">
                <a:latin typeface="+mn-lt"/>
              </a:rPr>
              <a:t>Our school day starts at </a:t>
            </a:r>
            <a:r>
              <a:rPr lang="en-GB" altLang="en-US" dirty="0" smtClean="0">
                <a:latin typeface="+mn-lt"/>
              </a:rPr>
              <a:t>8.55am </a:t>
            </a:r>
            <a:r>
              <a:rPr lang="en-GB" altLang="en-US" dirty="0">
                <a:latin typeface="+mn-lt"/>
              </a:rPr>
              <a:t>promptly.</a:t>
            </a:r>
          </a:p>
          <a:p>
            <a:endParaRPr lang="en-GB" altLang="en-US" dirty="0">
              <a:latin typeface="+mn-lt"/>
            </a:endParaRPr>
          </a:p>
          <a:p>
            <a:r>
              <a:rPr lang="en-GB" altLang="en-US" dirty="0" smtClean="0">
                <a:latin typeface="+mn-lt"/>
              </a:rPr>
              <a:t>We ask parents to have children in school for 8.45am.</a:t>
            </a:r>
            <a:endParaRPr lang="en-GB" altLang="en-US" dirty="0">
              <a:latin typeface="+mn-lt"/>
            </a:endParaRPr>
          </a:p>
          <a:p>
            <a:endParaRPr lang="en-GB" altLang="en-US" dirty="0">
              <a:latin typeface="+mn-lt"/>
            </a:endParaRPr>
          </a:p>
          <a:p>
            <a:r>
              <a:rPr lang="en-GB" altLang="en-US" dirty="0">
                <a:latin typeface="+mn-lt"/>
              </a:rPr>
              <a:t>Please do not arrive late in school as this can disrupt the class and your child’s classroom routine.</a:t>
            </a:r>
          </a:p>
          <a:p>
            <a:endParaRPr lang="en-GB" altLang="en-US" dirty="0">
              <a:latin typeface="+mn-lt"/>
            </a:endParaRPr>
          </a:p>
          <a:p>
            <a:r>
              <a:rPr lang="en-GB" altLang="en-US" dirty="0">
                <a:latin typeface="+mn-lt"/>
              </a:rPr>
              <a:t>Staff will greet the children at the door to the classroom and children come into school independently.</a:t>
            </a:r>
          </a:p>
          <a:p>
            <a:endParaRPr lang="en-GB" dirty="0">
              <a:latin typeface="+mn-lt"/>
            </a:endParaRPr>
          </a:p>
        </p:txBody>
      </p:sp>
    </p:spTree>
    <p:extLst>
      <p:ext uri="{BB962C8B-B14F-4D97-AF65-F5344CB8AC3E}">
        <p14:creationId xmlns:p14="http://schemas.microsoft.com/office/powerpoint/2010/main" val="8102913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80613"/>
            <a:ext cx="7200000" cy="515124"/>
          </a:xfrm>
        </p:spPr>
        <p:txBody>
          <a:bodyPr/>
          <a:lstStyle/>
          <a:p>
            <a:r>
              <a:rPr lang="en-GB" dirty="0" smtClean="0"/>
              <a:t>Reception Typical Routine</a:t>
            </a:r>
            <a:endParaRPr lang="en-GB" dirty="0"/>
          </a:p>
        </p:txBody>
      </p:sp>
      <p:sp>
        <p:nvSpPr>
          <p:cNvPr id="4" name="Text Placeholder 2"/>
          <p:cNvSpPr>
            <a:spLocks noGrp="1"/>
          </p:cNvSpPr>
          <p:nvPr>
            <p:ph idx="1"/>
          </p:nvPr>
        </p:nvSpPr>
        <p:spPr>
          <a:xfrm>
            <a:off x="431999" y="1026588"/>
            <a:ext cx="6997501" cy="3600000"/>
          </a:xfrm>
        </p:spPr>
        <p:txBody>
          <a:bodyPr>
            <a:normAutofit fontScale="77500" lnSpcReduction="20000"/>
          </a:bodyPr>
          <a:lstStyle/>
          <a:p>
            <a:r>
              <a:rPr lang="en-GB" altLang="en-US" sz="2400" dirty="0" smtClean="0"/>
              <a:t>8.55am:  </a:t>
            </a:r>
            <a:r>
              <a:rPr lang="en-GB" altLang="en-US" sz="2400" dirty="0"/>
              <a:t>	</a:t>
            </a:r>
            <a:r>
              <a:rPr lang="en-GB" altLang="en-US" sz="2400" dirty="0" smtClean="0"/>
              <a:t>Registration/First </a:t>
            </a:r>
            <a:r>
              <a:rPr lang="en-GB" altLang="en-US" sz="2400" dirty="0"/>
              <a:t>taught session</a:t>
            </a:r>
          </a:p>
          <a:p>
            <a:r>
              <a:rPr lang="en-GB" altLang="en-US" sz="2400" dirty="0" smtClean="0"/>
              <a:t>9.30am: </a:t>
            </a:r>
            <a:r>
              <a:rPr lang="en-GB" altLang="en-US" sz="2400" dirty="0"/>
              <a:t>	</a:t>
            </a:r>
            <a:r>
              <a:rPr lang="en-GB" altLang="en-US" sz="2400" dirty="0" smtClean="0"/>
              <a:t>Adult led activities and continuous provision</a:t>
            </a:r>
          </a:p>
          <a:p>
            <a:r>
              <a:rPr lang="en-GB" altLang="en-US" sz="2400" dirty="0" smtClean="0"/>
              <a:t>10:20am 	Break time</a:t>
            </a:r>
            <a:endParaRPr lang="en-GB" altLang="en-US" sz="2400" dirty="0"/>
          </a:p>
          <a:p>
            <a:r>
              <a:rPr lang="en-GB" altLang="en-US" sz="2400" dirty="0" smtClean="0"/>
              <a:t>10:40am: 	Second </a:t>
            </a:r>
            <a:r>
              <a:rPr lang="en-GB" altLang="en-US" sz="2400" dirty="0"/>
              <a:t>taught </a:t>
            </a:r>
            <a:r>
              <a:rPr lang="en-GB" altLang="en-US" sz="2400" dirty="0" smtClean="0"/>
              <a:t>session</a:t>
            </a:r>
            <a:endParaRPr lang="en-GB" altLang="en-US" sz="2400" dirty="0"/>
          </a:p>
          <a:p>
            <a:r>
              <a:rPr lang="en-GB" altLang="en-US" sz="2400" dirty="0" smtClean="0"/>
              <a:t>11:45am:	Lunchtime</a:t>
            </a:r>
            <a:endParaRPr lang="en-GB" altLang="en-US" sz="2400" dirty="0"/>
          </a:p>
          <a:p>
            <a:r>
              <a:rPr lang="en-GB" altLang="en-US" sz="2400" dirty="0" smtClean="0"/>
              <a:t>1.00pm:    	Third </a:t>
            </a:r>
            <a:r>
              <a:rPr lang="en-GB" altLang="en-US" sz="2400" dirty="0"/>
              <a:t>taught session</a:t>
            </a:r>
          </a:p>
          <a:p>
            <a:r>
              <a:rPr lang="en-GB" altLang="en-US" sz="2400" dirty="0" smtClean="0"/>
              <a:t>1.45pm:		</a:t>
            </a:r>
            <a:r>
              <a:rPr lang="en-GB" altLang="en-US" sz="2400" dirty="0"/>
              <a:t>Adult led activities and continuous provision</a:t>
            </a:r>
          </a:p>
          <a:p>
            <a:r>
              <a:rPr lang="en-GB" altLang="en-US" sz="2400" dirty="0" smtClean="0"/>
              <a:t>2.40pm:</a:t>
            </a:r>
            <a:r>
              <a:rPr lang="en-GB" altLang="en-US" sz="2400" dirty="0"/>
              <a:t>	</a:t>
            </a:r>
            <a:r>
              <a:rPr lang="en-GB" altLang="en-US" sz="2400" dirty="0" smtClean="0"/>
              <a:t>	Break time</a:t>
            </a:r>
            <a:endParaRPr lang="en-GB" altLang="en-US" sz="2400" dirty="0"/>
          </a:p>
          <a:p>
            <a:r>
              <a:rPr lang="en-GB" altLang="en-US" sz="2400" dirty="0" smtClean="0"/>
              <a:t>3.00pm:   	Story </a:t>
            </a:r>
            <a:r>
              <a:rPr lang="en-GB" altLang="en-US" sz="2400" dirty="0"/>
              <a:t>and Songs</a:t>
            </a:r>
          </a:p>
          <a:p>
            <a:r>
              <a:rPr lang="en-GB" altLang="en-US" sz="2400" dirty="0" smtClean="0"/>
              <a:t>3.15pm:		Home </a:t>
            </a:r>
            <a:r>
              <a:rPr lang="en-GB" altLang="en-US" sz="2400" dirty="0"/>
              <a:t>time</a:t>
            </a:r>
          </a:p>
          <a:p>
            <a:endParaRPr lang="en-GB" dirty="0" smtClean="0"/>
          </a:p>
          <a:p>
            <a:endParaRPr lang="en-GB" dirty="0"/>
          </a:p>
          <a:p>
            <a:r>
              <a:rPr lang="en-GB" altLang="en-US" sz="2400" i="1" dirty="0"/>
              <a:t>Additional music/PE sessions. Regular Phonics sessions</a:t>
            </a:r>
          </a:p>
          <a:p>
            <a:endParaRPr lang="en-GB" dirty="0"/>
          </a:p>
        </p:txBody>
      </p:sp>
    </p:spTree>
    <p:extLst>
      <p:ext uri="{BB962C8B-B14F-4D97-AF65-F5344CB8AC3E}">
        <p14:creationId xmlns:p14="http://schemas.microsoft.com/office/powerpoint/2010/main" val="3483696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999" y="325299"/>
            <a:ext cx="7200000" cy="560526"/>
          </a:xfrm>
        </p:spPr>
        <p:txBody>
          <a:bodyPr/>
          <a:lstStyle/>
          <a:p>
            <a:r>
              <a:rPr lang="en-GB" dirty="0" smtClean="0"/>
              <a:t>Elmridge Breakfast Club</a:t>
            </a:r>
            <a:endParaRPr lang="en-GB" dirty="0"/>
          </a:p>
        </p:txBody>
      </p:sp>
      <p:sp>
        <p:nvSpPr>
          <p:cNvPr id="3" name="Content Placeholder 2"/>
          <p:cNvSpPr>
            <a:spLocks noGrp="1"/>
          </p:cNvSpPr>
          <p:nvPr>
            <p:ph idx="1"/>
          </p:nvPr>
        </p:nvSpPr>
        <p:spPr>
          <a:xfrm>
            <a:off x="431999" y="1464365"/>
            <a:ext cx="7200000" cy="1871263"/>
          </a:xfrm>
        </p:spPr>
        <p:txBody>
          <a:bodyPr>
            <a:normAutofit/>
          </a:bodyPr>
          <a:lstStyle/>
          <a:p>
            <a:r>
              <a:rPr lang="en-GB" sz="1800" dirty="0" smtClean="0"/>
              <a:t>Nursery children are eligible to attend our breakfast club. This runs everyday from 7.30am. Places must be booked in advance to ensure adequate staff ratios each day. Breakfast is provided!</a:t>
            </a:r>
            <a:endParaRPr lang="en-GB" altLang="en-US" sz="1800" dirty="0">
              <a:latin typeface="+mn-lt"/>
            </a:endParaRPr>
          </a:p>
          <a:p>
            <a:endParaRPr lang="en-GB" altLang="en-US" dirty="0">
              <a:latin typeface="+mn-lt"/>
            </a:endParaRPr>
          </a:p>
          <a:p>
            <a:endParaRPr lang="en-GB" dirty="0">
              <a:latin typeface="+mn-lt"/>
            </a:endParaRPr>
          </a:p>
        </p:txBody>
      </p:sp>
    </p:spTree>
    <p:extLst>
      <p:ext uri="{BB962C8B-B14F-4D97-AF65-F5344CB8AC3E}">
        <p14:creationId xmlns:p14="http://schemas.microsoft.com/office/powerpoint/2010/main" val="1072570863"/>
      </p:ext>
    </p:extLst>
  </p:cSld>
  <p:clrMapOvr>
    <a:masterClrMapping/>
  </p:clrMapOvr>
</p:sld>
</file>

<file path=ppt/theme/theme1.xml><?xml version="1.0" encoding="utf-8"?>
<a:theme xmlns:a="http://schemas.openxmlformats.org/drawingml/2006/main" name="Office Theme">
  <a:themeElements>
    <a:clrScheme name="BFET">
      <a:dk1>
        <a:srgbClr val="454648"/>
      </a:dk1>
      <a:lt1>
        <a:srgbClr val="FFFFFF"/>
      </a:lt1>
      <a:dk2>
        <a:srgbClr val="F49500"/>
      </a:dk2>
      <a:lt2>
        <a:srgbClr val="FFFFFF"/>
      </a:lt2>
      <a:accent1>
        <a:srgbClr val="F49500"/>
      </a:accent1>
      <a:accent2>
        <a:srgbClr val="454648"/>
      </a:accent2>
      <a:accent3>
        <a:srgbClr val="A5A5A5"/>
      </a:accent3>
      <a:accent4>
        <a:srgbClr val="57068C"/>
      </a:accent4>
      <a:accent5>
        <a:srgbClr val="C50083"/>
      </a:accent5>
      <a:accent6>
        <a:srgbClr val="00A1DE"/>
      </a:accent6>
      <a:hlink>
        <a:srgbClr val="F49500"/>
      </a:hlink>
      <a:folHlink>
        <a:srgbClr val="4546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lmridge-Powepoint [Read-Only]" id="{6FA9A49C-F3EA-4543-8A26-5521E7F7077F}" vid="{4F27CD66-F183-4B4D-BFD1-D8A29815E4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Elmridge-Powepoint</Template>
  <TotalTime>530</TotalTime>
  <Words>1622</Words>
  <Application>Microsoft Office PowerPoint</Application>
  <PresentationFormat>Custom</PresentationFormat>
  <Paragraphs>235</Paragraphs>
  <Slides>27</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Arial MT Lt</vt:lpstr>
      <vt:lpstr>Calibri</vt:lpstr>
      <vt:lpstr>Office Theme</vt:lpstr>
      <vt:lpstr>Welcome to  Elmridge Primary School  Nursery and Reception</vt:lpstr>
      <vt:lpstr>Who’s Who?</vt:lpstr>
      <vt:lpstr>Website</vt:lpstr>
      <vt:lpstr>Twitter</vt:lpstr>
      <vt:lpstr>Nursery School Day</vt:lpstr>
      <vt:lpstr>Nursery Typical Routine</vt:lpstr>
      <vt:lpstr>Reception School Day</vt:lpstr>
      <vt:lpstr>Reception Typical Routine</vt:lpstr>
      <vt:lpstr>Elmridge Breakfast Club</vt:lpstr>
      <vt:lpstr>Lateness and Sickness</vt:lpstr>
      <vt:lpstr>Medicines</vt:lpstr>
      <vt:lpstr>Accidents in school (first aid)</vt:lpstr>
      <vt:lpstr>Accidents in school (personal hygiene)</vt:lpstr>
      <vt:lpstr>School Meals</vt:lpstr>
      <vt:lpstr>Free School Meals and Pupil Premium</vt:lpstr>
      <vt:lpstr>Parking and Collecting Children</vt:lpstr>
      <vt:lpstr>Collection of Children from School</vt:lpstr>
      <vt:lpstr>Areas of Learning</vt:lpstr>
      <vt:lpstr>End of Year Expectations</vt:lpstr>
      <vt:lpstr>How do we share?</vt:lpstr>
      <vt:lpstr>Reception Homework</vt:lpstr>
      <vt:lpstr>Nursery Uniform</vt:lpstr>
      <vt:lpstr>Reception Uniform</vt:lpstr>
      <vt:lpstr>PE Uniform</vt:lpstr>
      <vt:lpstr>A few reminders…</vt:lpstr>
      <vt:lpstr>Class fund </vt:lpstr>
      <vt:lpstr>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Reception Elmridge Primary School</dc:title>
  <dc:creator>Robyn Stevenson</dc:creator>
  <cp:lastModifiedBy>hannah charlton-jones</cp:lastModifiedBy>
  <cp:revision>26</cp:revision>
  <dcterms:created xsi:type="dcterms:W3CDTF">2021-05-05T12:18:21Z</dcterms:created>
  <dcterms:modified xsi:type="dcterms:W3CDTF">2022-06-22T09:15:04Z</dcterms:modified>
</cp:coreProperties>
</file>