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image7.jpg" ContentType="image/jpeg"/>
  <Override PartName="/ppt/media/image9.jpg" ContentType="image/jpe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300" r:id="rId4"/>
    <p:sldId id="289" r:id="rId5"/>
    <p:sldId id="292" r:id="rId6"/>
    <p:sldId id="280" r:id="rId7"/>
    <p:sldId id="281" r:id="rId8"/>
    <p:sldId id="295" r:id="rId9"/>
    <p:sldId id="291" r:id="rId10"/>
    <p:sldId id="286" r:id="rId11"/>
    <p:sldId id="290" r:id="rId12"/>
    <p:sldId id="297" r:id="rId13"/>
    <p:sldId id="298" r:id="rId14"/>
    <p:sldId id="299" r:id="rId15"/>
    <p:sldId id="284" r:id="rId16"/>
    <p:sldId id="294" r:id="rId17"/>
    <p:sldId id="296" r:id="rId18"/>
    <p:sldId id="287" r:id="rId19"/>
    <p:sldId id="264" r:id="rId20"/>
    <p:sldId id="259" r:id="rId21"/>
    <p:sldId id="266" r:id="rId22"/>
    <p:sldId id="262" r:id="rId23"/>
    <p:sldId id="277" r:id="rId24"/>
    <p:sldId id="278" r:id="rId25"/>
    <p:sldId id="279" r:id="rId26"/>
  </p:sldIdLst>
  <p:sldSz cx="10083800" cy="7562850"/>
  <p:notesSz cx="100838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A9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3299" autoAdjust="0"/>
  </p:normalViewPr>
  <p:slideViewPr>
    <p:cSldViewPr>
      <p:cViewPr varScale="1">
        <p:scale>
          <a:sx n="66" d="100"/>
          <a:sy n="66" d="100"/>
        </p:scale>
        <p:origin x="1308"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70388" cy="3778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711825" y="0"/>
            <a:ext cx="4370388" cy="377825"/>
          </a:xfrm>
          <a:prstGeom prst="rect">
            <a:avLst/>
          </a:prstGeom>
        </p:spPr>
        <p:txBody>
          <a:bodyPr vert="horz" lIns="91440" tIns="45720" rIns="91440" bIns="45720" rtlCol="0"/>
          <a:lstStyle>
            <a:lvl1pPr algn="r">
              <a:defRPr sz="1200"/>
            </a:lvl1pPr>
          </a:lstStyle>
          <a:p>
            <a:fld id="{52806889-CCFA-466B-8625-F3F227C14ADD}" type="datetimeFigureOut">
              <a:rPr lang="en-GB" smtClean="0"/>
              <a:t>26/08/2020</a:t>
            </a:fld>
            <a:endParaRPr lang="en-GB"/>
          </a:p>
        </p:txBody>
      </p:sp>
      <p:sp>
        <p:nvSpPr>
          <p:cNvPr id="4" name="Slide Image Placeholder 3"/>
          <p:cNvSpPr>
            <a:spLocks noGrp="1" noRot="1" noChangeAspect="1"/>
          </p:cNvSpPr>
          <p:nvPr>
            <p:ph type="sldImg" idx="2"/>
          </p:nvPr>
        </p:nvSpPr>
        <p:spPr>
          <a:xfrm>
            <a:off x="3151188" y="566738"/>
            <a:ext cx="3781425" cy="28368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08063" y="3592513"/>
            <a:ext cx="8067675" cy="34036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7183438"/>
            <a:ext cx="4370388" cy="3778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711825" y="7183438"/>
            <a:ext cx="4370388" cy="377825"/>
          </a:xfrm>
          <a:prstGeom prst="rect">
            <a:avLst/>
          </a:prstGeom>
        </p:spPr>
        <p:txBody>
          <a:bodyPr vert="horz" lIns="91440" tIns="45720" rIns="91440" bIns="45720" rtlCol="0" anchor="b"/>
          <a:lstStyle>
            <a:lvl1pPr algn="r">
              <a:defRPr sz="1200"/>
            </a:lvl1pPr>
          </a:lstStyle>
          <a:p>
            <a:fld id="{19BB1FB6-48CD-4575-8393-B26096CD495C}" type="slidenum">
              <a:rPr lang="en-GB" smtClean="0"/>
              <a:t>‹#›</a:t>
            </a:fld>
            <a:endParaRPr lang="en-GB"/>
          </a:p>
        </p:txBody>
      </p:sp>
    </p:spTree>
    <p:extLst>
      <p:ext uri="{BB962C8B-B14F-4D97-AF65-F5344CB8AC3E}">
        <p14:creationId xmlns:p14="http://schemas.microsoft.com/office/powerpoint/2010/main" val="3827646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BB1FB6-48CD-4575-8393-B26096CD495C}" type="slidenum">
              <a:rPr lang="en-GB" smtClean="0"/>
              <a:t>15</a:t>
            </a:fld>
            <a:endParaRPr lang="en-GB"/>
          </a:p>
        </p:txBody>
      </p:sp>
    </p:spTree>
    <p:extLst>
      <p:ext uri="{BB962C8B-B14F-4D97-AF65-F5344CB8AC3E}">
        <p14:creationId xmlns:p14="http://schemas.microsoft.com/office/powerpoint/2010/main" val="119949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6285" y="2344483"/>
            <a:ext cx="857123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12570" y="4235196"/>
            <a:ext cx="705866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76A94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76A941"/>
                </a:solidFill>
                <a:latin typeface="Arial"/>
                <a:cs typeface="Arial"/>
              </a:defRPr>
            </a:lvl1pPr>
          </a:lstStyle>
          <a:p>
            <a:endParaRPr/>
          </a:p>
        </p:txBody>
      </p:sp>
      <p:sp>
        <p:nvSpPr>
          <p:cNvPr id="3" name="Holder 3"/>
          <p:cNvSpPr>
            <a:spLocks noGrp="1"/>
          </p:cNvSpPr>
          <p:nvPr>
            <p:ph sz="half" idx="2"/>
          </p:nvPr>
        </p:nvSpPr>
        <p:spPr>
          <a:xfrm>
            <a:off x="504190" y="1739455"/>
            <a:ext cx="4386453"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93157" y="1739455"/>
            <a:ext cx="4386453"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76A94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047" y="2009"/>
            <a:ext cx="10070861" cy="755598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6285" y="168063"/>
            <a:ext cx="7576855" cy="61555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56285" y="2016760"/>
            <a:ext cx="4159568" cy="1384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83916" y="2016760"/>
            <a:ext cx="4159568" cy="1384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xfrm>
            <a:off x="504190" y="7033450"/>
            <a:ext cx="2319274" cy="276999"/>
          </a:xfrm>
          <a:ln/>
        </p:spPr>
        <p:txBody>
          <a:bodyPr/>
          <a:lstStyle>
            <a:lvl1pPr>
              <a:defRPr/>
            </a:lvl1pPr>
          </a:lstStyle>
          <a:p>
            <a:pPr>
              <a:defRPr/>
            </a:pPr>
            <a:endParaRPr lang="en-GB"/>
          </a:p>
        </p:txBody>
      </p:sp>
      <p:sp>
        <p:nvSpPr>
          <p:cNvPr id="6" name="Rectangle 6"/>
          <p:cNvSpPr>
            <a:spLocks noGrp="1" noChangeArrowheads="1"/>
          </p:cNvSpPr>
          <p:nvPr>
            <p:ph type="ftr" sz="quarter" idx="11"/>
          </p:nvPr>
        </p:nvSpPr>
        <p:spPr>
          <a:xfrm>
            <a:off x="3428492" y="7033450"/>
            <a:ext cx="3226816" cy="276999"/>
          </a:xfrm>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xfrm>
            <a:off x="7260336" y="7033450"/>
            <a:ext cx="2319274" cy="276999"/>
          </a:xfrm>
          <a:ln/>
        </p:spPr>
        <p:txBody>
          <a:bodyPr/>
          <a:lstStyle>
            <a:lvl1pPr>
              <a:defRPr/>
            </a:lvl1pPr>
          </a:lstStyle>
          <a:p>
            <a:pPr>
              <a:defRPr/>
            </a:pPr>
            <a:fld id="{5C49594C-4A8C-4A4D-9805-1A30CE3CF807}" type="slidenum">
              <a:rPr lang="en-GB" altLang="en-US"/>
              <a:pPr>
                <a:defRPr/>
              </a:pPr>
              <a:t>‹#›</a:t>
            </a:fld>
            <a:endParaRPr lang="en-GB" altLang="en-US"/>
          </a:p>
        </p:txBody>
      </p:sp>
    </p:spTree>
    <p:extLst>
      <p:ext uri="{BB962C8B-B14F-4D97-AF65-F5344CB8AC3E}">
        <p14:creationId xmlns:p14="http://schemas.microsoft.com/office/powerpoint/2010/main" val="3586778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047" y="2009"/>
            <a:ext cx="10070861" cy="7555989"/>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528050" y="569144"/>
            <a:ext cx="9027698" cy="635000"/>
          </a:xfrm>
          <a:prstGeom prst="rect">
            <a:avLst/>
          </a:prstGeom>
        </p:spPr>
        <p:txBody>
          <a:bodyPr wrap="square" lIns="0" tIns="0" rIns="0" bIns="0">
            <a:spAutoFit/>
          </a:bodyPr>
          <a:lstStyle>
            <a:lvl1pPr>
              <a:defRPr sz="4000" b="1" i="0">
                <a:solidFill>
                  <a:srgbClr val="76A941"/>
                </a:solidFill>
                <a:latin typeface="Arial"/>
                <a:cs typeface="Arial"/>
              </a:defRPr>
            </a:lvl1pPr>
          </a:lstStyle>
          <a:p>
            <a:endParaRPr/>
          </a:p>
        </p:txBody>
      </p:sp>
      <p:sp>
        <p:nvSpPr>
          <p:cNvPr id="3" name="Holder 3"/>
          <p:cNvSpPr>
            <a:spLocks noGrp="1"/>
          </p:cNvSpPr>
          <p:nvPr>
            <p:ph type="body" idx="1"/>
          </p:nvPr>
        </p:nvSpPr>
        <p:spPr>
          <a:xfrm>
            <a:off x="527300" y="2104335"/>
            <a:ext cx="9029199" cy="32258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28492" y="7033450"/>
            <a:ext cx="3226816"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4190" y="7033450"/>
            <a:ext cx="2319274"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8/26/2020</a:t>
            </a:fld>
            <a:endParaRPr lang="en-US"/>
          </a:p>
        </p:txBody>
      </p:sp>
      <p:sp>
        <p:nvSpPr>
          <p:cNvPr id="6" name="Holder 6"/>
          <p:cNvSpPr>
            <a:spLocks noGrp="1"/>
          </p:cNvSpPr>
          <p:nvPr>
            <p:ph type="sldNum" sz="quarter" idx="7"/>
          </p:nvPr>
        </p:nvSpPr>
        <p:spPr>
          <a:xfrm>
            <a:off x="7260336" y="7033450"/>
            <a:ext cx="2319274"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lmridge.trafford.sch.uk/" TargetMode="External"/><Relationship Id="rId2" Type="http://schemas.openxmlformats.org/officeDocument/2006/relationships/hyperlink" Target="mailto:Year5@elmridge.trafford.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17500" y="276225"/>
            <a:ext cx="9027698" cy="635000"/>
          </a:xfrm>
        </p:spPr>
        <p:txBody>
          <a:bodyPr/>
          <a:lstStyle/>
          <a:p>
            <a:pPr eaLnBrk="1" hangingPunct="1"/>
            <a:r>
              <a:rPr lang="en-GB" altLang="en-US" dirty="0" smtClean="0"/>
              <a:t>Physical Education</a:t>
            </a:r>
            <a:endParaRPr lang="en-US" altLang="en-US" dirty="0" smtClean="0"/>
          </a:p>
        </p:txBody>
      </p:sp>
      <p:pic>
        <p:nvPicPr>
          <p:cNvPr id="3074"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2618" y="247650"/>
            <a:ext cx="3429000" cy="256222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48134" y="914876"/>
            <a:ext cx="6572000" cy="7201972"/>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600" kern="0" dirty="0" smtClean="0">
                <a:solidFill>
                  <a:schemeClr val="accent3">
                    <a:lumMod val="50000"/>
                  </a:schemeClr>
                </a:solidFill>
              </a:rPr>
              <a:t>Timetable – Mon &amp; Tuesday</a:t>
            </a:r>
          </a:p>
          <a:p>
            <a:endParaRPr lang="en-GB" sz="3600" kern="0" dirty="0">
              <a:solidFill>
                <a:schemeClr val="accent3">
                  <a:lumMod val="50000"/>
                </a:schemeClr>
              </a:solidFill>
            </a:endParaRPr>
          </a:p>
          <a:p>
            <a:r>
              <a:rPr lang="en-GB" sz="3600" kern="0" dirty="0" smtClean="0">
                <a:solidFill>
                  <a:schemeClr val="accent3">
                    <a:lumMod val="50000"/>
                  </a:schemeClr>
                </a:solidFill>
              </a:rPr>
              <a:t>Kit should be worn on PE days instead of uniform</a:t>
            </a:r>
          </a:p>
          <a:p>
            <a:endParaRPr lang="en-GB" sz="3600" kern="0" dirty="0">
              <a:solidFill>
                <a:schemeClr val="accent3">
                  <a:lumMod val="50000"/>
                </a:schemeClr>
              </a:solidFill>
            </a:endParaRPr>
          </a:p>
          <a:p>
            <a:r>
              <a:rPr lang="en-GB" sz="3600" kern="0" dirty="0" smtClean="0">
                <a:solidFill>
                  <a:schemeClr val="accent3">
                    <a:lumMod val="50000"/>
                  </a:schemeClr>
                </a:solidFill>
              </a:rPr>
              <a:t>Unable to participate - email</a:t>
            </a:r>
          </a:p>
          <a:p>
            <a:endParaRPr lang="en-GB" sz="3600" kern="0" dirty="0">
              <a:solidFill>
                <a:schemeClr val="accent3">
                  <a:lumMod val="50000"/>
                </a:schemeClr>
              </a:solidFill>
            </a:endParaRPr>
          </a:p>
          <a:p>
            <a:r>
              <a:rPr lang="en-GB" sz="3600" kern="0" dirty="0" smtClean="0">
                <a:solidFill>
                  <a:schemeClr val="accent3">
                    <a:lumMod val="50000"/>
                  </a:schemeClr>
                </a:solidFill>
              </a:rPr>
              <a:t>Daily Mile</a:t>
            </a:r>
          </a:p>
          <a:p>
            <a:endParaRPr lang="en-GB" sz="3600" kern="0" dirty="0">
              <a:solidFill>
                <a:schemeClr val="accent3">
                  <a:lumMod val="50000"/>
                </a:schemeClr>
              </a:solidFill>
            </a:endParaRPr>
          </a:p>
          <a:p>
            <a:r>
              <a:rPr lang="en-GB" sz="3600" kern="0" dirty="0" smtClean="0">
                <a:solidFill>
                  <a:schemeClr val="accent3">
                    <a:lumMod val="50000"/>
                  </a:schemeClr>
                </a:solidFill>
              </a:rPr>
              <a:t>Additional PE - Thursday tbc</a:t>
            </a:r>
          </a:p>
          <a:p>
            <a:endParaRPr lang="en-GB" sz="3600" kern="0" dirty="0">
              <a:solidFill>
                <a:schemeClr val="accent3">
                  <a:lumMod val="50000"/>
                </a:schemeClr>
              </a:solidFill>
            </a:endParaRPr>
          </a:p>
          <a:p>
            <a:endParaRPr lang="en-GB" sz="3600" kern="0" dirty="0" smtClean="0">
              <a:solidFill>
                <a:schemeClr val="accent3">
                  <a:lumMod val="50000"/>
                </a:schemeClr>
              </a:solidFill>
            </a:endParaRPr>
          </a:p>
          <a:p>
            <a:endParaRPr lang="en-GB" sz="3600" kern="0" dirty="0">
              <a:solidFill>
                <a:schemeClr val="accent3">
                  <a:lumMod val="50000"/>
                </a:schemeClr>
              </a:solidFill>
            </a:endParaRPr>
          </a:p>
        </p:txBody>
      </p:sp>
      <p:pic>
        <p:nvPicPr>
          <p:cNvPr id="3" name="Picture 2"/>
          <p:cNvPicPr>
            <a:picLocks noChangeAspect="1"/>
          </p:cNvPicPr>
          <p:nvPr/>
        </p:nvPicPr>
        <p:blipFill>
          <a:blip r:embed="rId3"/>
          <a:stretch>
            <a:fillRect/>
          </a:stretch>
        </p:blipFill>
        <p:spPr>
          <a:xfrm>
            <a:off x="6606674" y="2409825"/>
            <a:ext cx="3425487" cy="2476276"/>
          </a:xfrm>
          <a:prstGeom prst="rect">
            <a:avLst/>
          </a:prstGeom>
        </p:spPr>
      </p:pic>
      <p:pic>
        <p:nvPicPr>
          <p:cNvPr id="4" name="Picture 3"/>
          <p:cNvPicPr>
            <a:picLocks noChangeAspect="1"/>
          </p:cNvPicPr>
          <p:nvPr/>
        </p:nvPicPr>
        <p:blipFill>
          <a:blip r:embed="rId4"/>
          <a:stretch>
            <a:fillRect/>
          </a:stretch>
        </p:blipFill>
        <p:spPr>
          <a:xfrm>
            <a:off x="6603161" y="4886101"/>
            <a:ext cx="3429000" cy="2562225"/>
          </a:xfrm>
          <a:prstGeom prst="rect">
            <a:avLst/>
          </a:prstGeom>
        </p:spPr>
      </p:pic>
    </p:spTree>
    <p:extLst>
      <p:ext uri="{BB962C8B-B14F-4D97-AF65-F5344CB8AC3E}">
        <p14:creationId xmlns:p14="http://schemas.microsoft.com/office/powerpoint/2010/main" val="321459937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 Timetable</a:t>
            </a:r>
            <a:endParaRPr lang="en-GB" dirty="0"/>
          </a:p>
        </p:txBody>
      </p:sp>
      <p:sp>
        <p:nvSpPr>
          <p:cNvPr id="3" name="Text Placeholder 2"/>
          <p:cNvSpPr>
            <a:spLocks noGrp="1"/>
          </p:cNvSpPr>
          <p:nvPr>
            <p:ph type="body" idx="1"/>
          </p:nvPr>
        </p:nvSpPr>
        <p:spPr>
          <a:xfrm>
            <a:off x="3822700" y="373147"/>
            <a:ext cx="9029199" cy="1292662"/>
          </a:xfrm>
        </p:spPr>
        <p:txBody>
          <a:bodyPr/>
          <a:lstStyle/>
          <a:p>
            <a:pPr algn="ctr"/>
            <a:r>
              <a:rPr lang="en-GB" sz="2400" dirty="0" smtClean="0"/>
              <a:t>Available on our </a:t>
            </a:r>
          </a:p>
          <a:p>
            <a:pPr algn="ctr"/>
            <a:r>
              <a:rPr lang="en-GB" sz="2400" dirty="0" smtClean="0"/>
              <a:t>class webpage</a:t>
            </a:r>
          </a:p>
          <a:p>
            <a:endParaRPr lang="en-GB" sz="3600" dirty="0"/>
          </a:p>
        </p:txBody>
      </p:sp>
      <p:pic>
        <p:nvPicPr>
          <p:cNvPr id="4" name="Picture 3"/>
          <p:cNvPicPr>
            <a:picLocks noChangeAspect="1"/>
          </p:cNvPicPr>
          <p:nvPr/>
        </p:nvPicPr>
        <p:blipFill rotWithShape="1">
          <a:blip r:embed="rId2"/>
          <a:srcRect l="14275" t="21875" r="15446" b="12500"/>
          <a:stretch/>
        </p:blipFill>
        <p:spPr>
          <a:xfrm>
            <a:off x="0" y="1204143"/>
            <a:ext cx="10134251" cy="6358707"/>
          </a:xfrm>
          <a:prstGeom prst="rect">
            <a:avLst/>
          </a:prstGeom>
        </p:spPr>
      </p:pic>
    </p:spTree>
    <p:extLst>
      <p:ext uri="{BB962C8B-B14F-4D97-AF65-F5344CB8AC3E}">
        <p14:creationId xmlns:p14="http://schemas.microsoft.com/office/powerpoint/2010/main" val="3565667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794" y="200025"/>
            <a:ext cx="9027698" cy="635000"/>
          </a:xfrm>
        </p:spPr>
        <p:txBody>
          <a:bodyPr/>
          <a:lstStyle/>
          <a:p>
            <a:r>
              <a:rPr lang="en-GB" dirty="0" smtClean="0"/>
              <a:t>Morning Routine</a:t>
            </a:r>
            <a:endParaRPr lang="en-GB" dirty="0"/>
          </a:p>
        </p:txBody>
      </p:sp>
      <p:sp>
        <p:nvSpPr>
          <p:cNvPr id="4" name="Content Placeholder 3"/>
          <p:cNvSpPr>
            <a:spLocks noGrp="1"/>
          </p:cNvSpPr>
          <p:nvPr>
            <p:ph sz="half" idx="2"/>
          </p:nvPr>
        </p:nvSpPr>
        <p:spPr>
          <a:xfrm>
            <a:off x="376794" y="1114425"/>
            <a:ext cx="4969906" cy="5755422"/>
          </a:xfrm>
        </p:spPr>
        <p:txBody>
          <a:bodyPr/>
          <a:lstStyle/>
          <a:p>
            <a:pPr marL="285750" indent="-285750">
              <a:buFont typeface="Arial" panose="020B0604020202020204" pitchFamily="34" charset="0"/>
              <a:buChar char="•"/>
            </a:pPr>
            <a:r>
              <a:rPr lang="en-GB" sz="2200" dirty="0" smtClean="0"/>
              <a:t>Please arrive at school via the entrance on Wilton Drive.</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smtClean="0"/>
              <a:t>Children should arrive in the school playground for 9:05 am and queue using markings in the playground at the KS2 door.</a:t>
            </a:r>
          </a:p>
          <a:p>
            <a:pPr marL="285750" indent="-285750">
              <a:buFont typeface="Arial" panose="020B0604020202020204" pitchFamily="34" charset="0"/>
              <a:buChar char="•"/>
            </a:pPr>
            <a:endParaRPr lang="en-GB" sz="2200" dirty="0" smtClean="0"/>
          </a:p>
          <a:p>
            <a:pPr marL="285750" indent="-285750">
              <a:buFont typeface="Arial" panose="020B0604020202020204" pitchFamily="34" charset="0"/>
              <a:buChar char="•"/>
            </a:pPr>
            <a:r>
              <a:rPr lang="en-GB" sz="2200" dirty="0" smtClean="0"/>
              <a:t>If a sibling has an early drop off slot then your child may arrive at that earlier time and follow the same guidelines.</a:t>
            </a:r>
          </a:p>
          <a:p>
            <a:pPr marL="285750" indent="-285750">
              <a:buFont typeface="Arial" panose="020B0604020202020204" pitchFamily="34" charset="0"/>
              <a:buChar char="•"/>
            </a:pPr>
            <a:endParaRPr lang="en-GB" sz="2200" dirty="0" smtClean="0"/>
          </a:p>
          <a:p>
            <a:pPr marL="285750" indent="-285750">
              <a:buFont typeface="Arial" panose="020B0604020202020204" pitchFamily="34" charset="0"/>
              <a:buChar char="•"/>
            </a:pPr>
            <a:r>
              <a:rPr lang="en-GB" sz="2200" dirty="0" smtClean="0"/>
              <a:t>We would ask parents not to wait with their children but to then exit school via rear entrance following the one way system.</a:t>
            </a:r>
          </a:p>
          <a:p>
            <a:pPr marL="285750" indent="-285750">
              <a:buFont typeface="Arial" panose="020B0604020202020204" pitchFamily="34" charset="0"/>
              <a:buChar char="•"/>
            </a:pPr>
            <a:endParaRPr lang="en-GB" sz="2200" dirty="0" smtClean="0"/>
          </a:p>
        </p:txBody>
      </p:sp>
      <p:sp>
        <p:nvSpPr>
          <p:cNvPr id="5" name="Content Placeholder 4"/>
          <p:cNvSpPr>
            <a:spLocks noGrp="1"/>
          </p:cNvSpPr>
          <p:nvPr>
            <p:ph sz="half" idx="3"/>
          </p:nvPr>
        </p:nvSpPr>
        <p:spPr>
          <a:xfrm>
            <a:off x="5575300" y="1114425"/>
            <a:ext cx="4386453" cy="4062651"/>
          </a:xfrm>
        </p:spPr>
        <p:txBody>
          <a:bodyPr/>
          <a:lstStyle/>
          <a:p>
            <a:pPr marL="285750" indent="-285750">
              <a:buFont typeface="Arial" panose="020B0604020202020204" pitchFamily="34" charset="0"/>
              <a:buChar char="•"/>
            </a:pPr>
            <a:r>
              <a:rPr lang="en-GB" sz="2200" dirty="0"/>
              <a:t>You may need to speak to your child’s class teacher, </a:t>
            </a:r>
            <a:r>
              <a:rPr lang="en-GB" sz="2200" dirty="0" smtClean="0"/>
              <a:t>but due to social distancing, please refer to communication lines or visit the office if there is an urgent message.</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b="1" dirty="0" smtClean="0"/>
              <a:t>Use of the school field or any equipment is not permitted</a:t>
            </a:r>
          </a:p>
          <a:p>
            <a:pPr marL="285750" indent="-285750">
              <a:buFont typeface="Arial" panose="020B0604020202020204" pitchFamily="34" charset="0"/>
              <a:buChar char="•"/>
            </a:pPr>
            <a:endParaRPr lang="en-GB" sz="2200" b="1" dirty="0"/>
          </a:p>
          <a:p>
            <a:pPr marL="285750" indent="-285750">
              <a:buFont typeface="Arial" panose="020B0604020202020204" pitchFamily="34" charset="0"/>
              <a:buChar char="•"/>
            </a:pPr>
            <a:r>
              <a:rPr lang="en-GB" sz="2200" b="1" dirty="0" smtClean="0"/>
              <a:t>Please only arrive at your allocated time slot and we would appreciate your punctuality.</a:t>
            </a:r>
            <a:endParaRPr lang="en-GB" sz="2200" b="1" dirty="0"/>
          </a:p>
        </p:txBody>
      </p:sp>
    </p:spTree>
    <p:extLst>
      <p:ext uri="{BB962C8B-B14F-4D97-AF65-F5344CB8AC3E}">
        <p14:creationId xmlns:p14="http://schemas.microsoft.com/office/powerpoint/2010/main" val="3960673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794" y="200025"/>
            <a:ext cx="9027698" cy="635000"/>
          </a:xfrm>
        </p:spPr>
        <p:txBody>
          <a:bodyPr/>
          <a:lstStyle/>
          <a:p>
            <a:r>
              <a:rPr lang="en-GB" dirty="0" smtClean="0"/>
              <a:t>End of the Day</a:t>
            </a:r>
            <a:endParaRPr lang="en-GB" dirty="0"/>
          </a:p>
        </p:txBody>
      </p:sp>
      <p:sp>
        <p:nvSpPr>
          <p:cNvPr id="4" name="Content Placeholder 3"/>
          <p:cNvSpPr>
            <a:spLocks noGrp="1"/>
          </p:cNvSpPr>
          <p:nvPr>
            <p:ph sz="half" idx="2"/>
          </p:nvPr>
        </p:nvSpPr>
        <p:spPr>
          <a:xfrm>
            <a:off x="376794" y="1114425"/>
            <a:ext cx="4969906" cy="5078313"/>
          </a:xfrm>
        </p:spPr>
        <p:txBody>
          <a:bodyPr/>
          <a:lstStyle/>
          <a:p>
            <a:pPr marL="285750" indent="-285750">
              <a:buFont typeface="Arial" panose="020B0604020202020204" pitchFamily="34" charset="0"/>
              <a:buChar char="•"/>
            </a:pPr>
            <a:r>
              <a:rPr lang="en-GB" sz="2200" dirty="0" smtClean="0"/>
              <a:t>Please arrive at school via the entrance on Wilton Drive.</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smtClean="0"/>
              <a:t>Children can be collected from the KS2 door at 3:25.</a:t>
            </a:r>
          </a:p>
          <a:p>
            <a:pPr marL="285750" indent="-285750">
              <a:buFont typeface="Arial" panose="020B0604020202020204" pitchFamily="34" charset="0"/>
              <a:buChar char="•"/>
            </a:pPr>
            <a:endParaRPr lang="en-GB" sz="2200" dirty="0" smtClean="0"/>
          </a:p>
          <a:p>
            <a:pPr marL="285750" indent="-285750">
              <a:buFont typeface="Arial" panose="020B0604020202020204" pitchFamily="34" charset="0"/>
              <a:buChar char="•"/>
            </a:pPr>
            <a:r>
              <a:rPr lang="en-GB" sz="2200" dirty="0" smtClean="0"/>
              <a:t>If a sibling has an early pick up time then your child will be ready to meet you at the KS2 door at this time.</a:t>
            </a:r>
          </a:p>
          <a:p>
            <a:pPr marL="285750" indent="-285750">
              <a:buFont typeface="Arial" panose="020B0604020202020204" pitchFamily="34" charset="0"/>
              <a:buChar char="•"/>
            </a:pPr>
            <a:endParaRPr lang="en-GB" sz="2200" dirty="0" smtClean="0"/>
          </a:p>
          <a:p>
            <a:pPr marL="285750" indent="-285750">
              <a:buFont typeface="Arial" panose="020B0604020202020204" pitchFamily="34" charset="0"/>
              <a:buChar char="•"/>
            </a:pPr>
            <a:r>
              <a:rPr lang="en-GB" sz="2200" dirty="0" smtClean="0"/>
              <a:t>We would ask parents not to wait with their children but to then exit school via rear entrance following the one way system.</a:t>
            </a:r>
          </a:p>
          <a:p>
            <a:pPr marL="285750" indent="-285750">
              <a:buFont typeface="Arial" panose="020B0604020202020204" pitchFamily="34" charset="0"/>
              <a:buChar char="•"/>
            </a:pPr>
            <a:endParaRPr lang="en-GB" sz="2200" dirty="0" smtClean="0"/>
          </a:p>
        </p:txBody>
      </p:sp>
      <p:sp>
        <p:nvSpPr>
          <p:cNvPr id="5" name="Content Placeholder 4"/>
          <p:cNvSpPr>
            <a:spLocks noGrp="1"/>
          </p:cNvSpPr>
          <p:nvPr>
            <p:ph sz="half" idx="3"/>
          </p:nvPr>
        </p:nvSpPr>
        <p:spPr>
          <a:xfrm>
            <a:off x="5575300" y="1114425"/>
            <a:ext cx="4386453" cy="4062651"/>
          </a:xfrm>
        </p:spPr>
        <p:txBody>
          <a:bodyPr/>
          <a:lstStyle/>
          <a:p>
            <a:pPr marL="285750" indent="-285750">
              <a:buFont typeface="Arial" panose="020B0604020202020204" pitchFamily="34" charset="0"/>
              <a:buChar char="•"/>
            </a:pPr>
            <a:r>
              <a:rPr lang="en-GB" sz="2200" dirty="0"/>
              <a:t>You may need to speak to your child’s class teacher, </a:t>
            </a:r>
            <a:r>
              <a:rPr lang="en-GB" sz="2200" dirty="0" smtClean="0"/>
              <a:t>but due to social distancing, please refer to communication lines previously discussed or visit the office if there is an urgent message.</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b="1" dirty="0" smtClean="0"/>
              <a:t>Use of the school field or any equipment is not permitted</a:t>
            </a:r>
          </a:p>
          <a:p>
            <a:pPr marL="285750" indent="-285750">
              <a:buFont typeface="Arial" panose="020B0604020202020204" pitchFamily="34" charset="0"/>
              <a:buChar char="•"/>
            </a:pPr>
            <a:endParaRPr lang="en-GB" sz="2200" b="1" dirty="0"/>
          </a:p>
          <a:p>
            <a:pPr marL="285750" indent="-285750">
              <a:buFont typeface="Arial" panose="020B0604020202020204" pitchFamily="34" charset="0"/>
              <a:buChar char="•"/>
            </a:pPr>
            <a:r>
              <a:rPr lang="en-GB" sz="2200" b="1" dirty="0" smtClean="0"/>
              <a:t>Please only arrive at your allocated time.</a:t>
            </a:r>
            <a:endParaRPr lang="en-GB" sz="2200" b="1" dirty="0"/>
          </a:p>
        </p:txBody>
      </p:sp>
    </p:spTree>
    <p:extLst>
      <p:ext uri="{BB962C8B-B14F-4D97-AF65-F5344CB8AC3E}">
        <p14:creationId xmlns:p14="http://schemas.microsoft.com/office/powerpoint/2010/main" val="3858387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794" y="200025"/>
            <a:ext cx="9027698" cy="635000"/>
          </a:xfrm>
        </p:spPr>
        <p:txBody>
          <a:bodyPr/>
          <a:lstStyle/>
          <a:p>
            <a:r>
              <a:rPr lang="en-GB" dirty="0" smtClean="0"/>
              <a:t>Equipment</a:t>
            </a:r>
            <a:endParaRPr lang="en-GB" dirty="0"/>
          </a:p>
        </p:txBody>
      </p:sp>
      <p:sp>
        <p:nvSpPr>
          <p:cNvPr id="4" name="Content Placeholder 3"/>
          <p:cNvSpPr>
            <a:spLocks noGrp="1"/>
          </p:cNvSpPr>
          <p:nvPr>
            <p:ph sz="half" idx="2"/>
          </p:nvPr>
        </p:nvSpPr>
        <p:spPr>
          <a:xfrm>
            <a:off x="376794" y="1114425"/>
            <a:ext cx="4969906" cy="5755422"/>
          </a:xfrm>
        </p:spPr>
        <p:txBody>
          <a:bodyPr/>
          <a:lstStyle/>
          <a:p>
            <a:pPr marL="285750" indent="-285750">
              <a:buFont typeface="Arial" panose="020B0604020202020204" pitchFamily="34" charset="0"/>
              <a:buChar char="•"/>
            </a:pPr>
            <a:r>
              <a:rPr lang="en-GB" sz="2200" dirty="0" smtClean="0"/>
              <a:t>A small school bag to carry packed lunch, water bottle and reading and homework books.</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smtClean="0"/>
              <a:t>No pencil cases or other equipment is necessary.</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smtClean="0"/>
              <a:t>A labelled water bottle.</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smtClean="0"/>
              <a:t>PE kit is worn on the day to school for PE.</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smtClean="0"/>
              <a:t>Packed lunch in a disposable wrapper</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smtClean="0"/>
              <a:t>More outdoor opportunities – coat or sun cream as required.</a:t>
            </a:r>
          </a:p>
          <a:p>
            <a:pPr marL="285750" indent="-285750">
              <a:buFont typeface="Arial" panose="020B0604020202020204" pitchFamily="34" charset="0"/>
              <a:buChar char="•"/>
            </a:pPr>
            <a:endParaRPr lang="en-GB" sz="2200" dirty="0" smtClean="0"/>
          </a:p>
        </p:txBody>
      </p:sp>
      <p:pic>
        <p:nvPicPr>
          <p:cNvPr id="3" name="Picture 2"/>
          <p:cNvPicPr>
            <a:picLocks noChangeAspect="1"/>
          </p:cNvPicPr>
          <p:nvPr/>
        </p:nvPicPr>
        <p:blipFill>
          <a:blip r:embed="rId2"/>
          <a:stretch>
            <a:fillRect/>
          </a:stretch>
        </p:blipFill>
        <p:spPr>
          <a:xfrm>
            <a:off x="7632700" y="517525"/>
            <a:ext cx="2143125" cy="2143125"/>
          </a:xfrm>
          <a:prstGeom prst="rect">
            <a:avLst/>
          </a:prstGeom>
        </p:spPr>
      </p:pic>
      <p:pic>
        <p:nvPicPr>
          <p:cNvPr id="6" name="Picture 5"/>
          <p:cNvPicPr>
            <a:picLocks noChangeAspect="1"/>
          </p:cNvPicPr>
          <p:nvPr/>
        </p:nvPicPr>
        <p:blipFill>
          <a:blip r:embed="rId3"/>
          <a:stretch>
            <a:fillRect/>
          </a:stretch>
        </p:blipFill>
        <p:spPr>
          <a:xfrm>
            <a:off x="7385530" y="2978150"/>
            <a:ext cx="2047875" cy="2047875"/>
          </a:xfrm>
          <a:prstGeom prst="rect">
            <a:avLst/>
          </a:prstGeom>
        </p:spPr>
      </p:pic>
    </p:spTree>
    <p:extLst>
      <p:ext uri="{BB962C8B-B14F-4D97-AF65-F5344CB8AC3E}">
        <p14:creationId xmlns:p14="http://schemas.microsoft.com/office/powerpoint/2010/main" val="4276561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45823" y="337884"/>
            <a:ext cx="9390650" cy="615553"/>
          </a:xfrm>
        </p:spPr>
        <p:txBody>
          <a:bodyPr/>
          <a:lstStyle/>
          <a:p>
            <a:pPr eaLnBrk="1" hangingPunct="1"/>
            <a:r>
              <a:rPr lang="en-GB" altLang="en-US" dirty="0" smtClean="0"/>
              <a:t>Homework Timetable – </a:t>
            </a:r>
          </a:p>
        </p:txBody>
      </p:sp>
      <p:graphicFrame>
        <p:nvGraphicFramePr>
          <p:cNvPr id="3" name="Table 2"/>
          <p:cNvGraphicFramePr>
            <a:graphicFrameLocks noGrp="1"/>
          </p:cNvGraphicFramePr>
          <p:nvPr>
            <p:extLst>
              <p:ext uri="{D42A27DB-BD31-4B8C-83A1-F6EECF244321}">
                <p14:modId xmlns:p14="http://schemas.microsoft.com/office/powerpoint/2010/main" val="2802035094"/>
              </p:ext>
            </p:extLst>
          </p:nvPr>
        </p:nvGraphicFramePr>
        <p:xfrm>
          <a:off x="347174" y="1114425"/>
          <a:ext cx="6599726" cy="5117183"/>
        </p:xfrm>
        <a:graphic>
          <a:graphicData uri="http://schemas.openxmlformats.org/drawingml/2006/table">
            <a:tbl>
              <a:tblPr firstRow="1" firstCol="1" bandRow="1">
                <a:tableStyleId>{5C22544A-7EE6-4342-B048-85BDC9FD1C3A}</a:tableStyleId>
              </a:tblPr>
              <a:tblGrid>
                <a:gridCol w="1383450">
                  <a:extLst>
                    <a:ext uri="{9D8B030D-6E8A-4147-A177-3AD203B41FA5}">
                      <a16:colId xmlns:a16="http://schemas.microsoft.com/office/drawing/2014/main" val="4044428873"/>
                    </a:ext>
                  </a:extLst>
                </a:gridCol>
                <a:gridCol w="2555968">
                  <a:extLst>
                    <a:ext uri="{9D8B030D-6E8A-4147-A177-3AD203B41FA5}">
                      <a16:colId xmlns:a16="http://schemas.microsoft.com/office/drawing/2014/main" val="1124938552"/>
                    </a:ext>
                  </a:extLst>
                </a:gridCol>
                <a:gridCol w="2660308">
                  <a:extLst>
                    <a:ext uri="{9D8B030D-6E8A-4147-A177-3AD203B41FA5}">
                      <a16:colId xmlns:a16="http://schemas.microsoft.com/office/drawing/2014/main" val="2130835965"/>
                    </a:ext>
                  </a:extLst>
                </a:gridCol>
              </a:tblGrid>
              <a:tr h="233581">
                <a:tc>
                  <a:txBody>
                    <a:bodyPr/>
                    <a:lstStyle/>
                    <a:p>
                      <a:pPr>
                        <a:lnSpc>
                          <a:spcPct val="115000"/>
                        </a:lnSpc>
                        <a:spcAft>
                          <a:spcPts val="0"/>
                        </a:spcAft>
                      </a:pPr>
                      <a:r>
                        <a:rPr lang="en-GB" sz="1400">
                          <a:effectLst/>
                        </a:rPr>
                        <a:t>Day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1251" marR="41251" marT="0" marB="0"/>
                </a:tc>
                <a:tc>
                  <a:txBody>
                    <a:bodyPr/>
                    <a:lstStyle/>
                    <a:p>
                      <a:pPr>
                        <a:lnSpc>
                          <a:spcPct val="115000"/>
                        </a:lnSpc>
                        <a:spcAft>
                          <a:spcPts val="0"/>
                        </a:spcAft>
                      </a:pPr>
                      <a:r>
                        <a:rPr lang="en-GB" sz="1400">
                          <a:effectLst/>
                        </a:rPr>
                        <a:t>Work to be completed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1251" marR="41251" marT="0" marB="0"/>
                </a:tc>
                <a:tc>
                  <a:txBody>
                    <a:bodyPr/>
                    <a:lstStyle/>
                    <a:p>
                      <a:pPr>
                        <a:lnSpc>
                          <a:spcPct val="115000"/>
                        </a:lnSpc>
                        <a:spcAft>
                          <a:spcPts val="0"/>
                        </a:spcAft>
                      </a:pPr>
                      <a:r>
                        <a:rPr lang="en-GB" sz="1400">
                          <a:effectLst/>
                        </a:rPr>
                        <a:t>When this is to be handed in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1251" marR="41251" marT="0" marB="0"/>
                </a:tc>
                <a:extLst>
                  <a:ext uri="{0D108BD9-81ED-4DB2-BD59-A6C34878D82A}">
                    <a16:rowId xmlns:a16="http://schemas.microsoft.com/office/drawing/2014/main" val="1869337081"/>
                  </a:ext>
                </a:extLst>
              </a:tr>
              <a:tr h="1001059">
                <a:tc>
                  <a:txBody>
                    <a:bodyPr/>
                    <a:lstStyle/>
                    <a:p>
                      <a:pPr>
                        <a:lnSpc>
                          <a:spcPct val="115000"/>
                        </a:lnSpc>
                        <a:spcAft>
                          <a:spcPts val="0"/>
                        </a:spcAft>
                      </a:pPr>
                      <a:r>
                        <a:rPr lang="en-GB" sz="1400">
                          <a:effectLst/>
                        </a:rPr>
                        <a:t>Monday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1251" marR="41251" marT="0" marB="0"/>
                </a:tc>
                <a:tc>
                  <a:txBody>
                    <a:bodyPr/>
                    <a:lstStyle/>
                    <a:p>
                      <a:pPr>
                        <a:lnSpc>
                          <a:spcPct val="115000"/>
                        </a:lnSpc>
                        <a:spcAft>
                          <a:spcPts val="0"/>
                        </a:spcAft>
                      </a:pPr>
                      <a:r>
                        <a:rPr lang="en-GB" sz="1400">
                          <a:effectLst/>
                        </a:rPr>
                        <a:t>Spellings and English task </a:t>
                      </a:r>
                    </a:p>
                    <a:p>
                      <a:pPr>
                        <a:lnSpc>
                          <a:spcPct val="115000"/>
                        </a:lnSpc>
                        <a:spcAft>
                          <a:spcPts val="0"/>
                        </a:spcAft>
                      </a:pPr>
                      <a:r>
                        <a:rPr lang="en-GB" sz="1400">
                          <a:effectLst/>
                        </a:rPr>
                        <a:t> </a:t>
                      </a:r>
                    </a:p>
                    <a:p>
                      <a:pPr>
                        <a:lnSpc>
                          <a:spcPct val="115000"/>
                        </a:lnSpc>
                        <a:spcAft>
                          <a:spcPts val="0"/>
                        </a:spcAft>
                      </a:pPr>
                      <a:r>
                        <a:rPr lang="en-GB" sz="1400">
                          <a:effectLst/>
                        </a:rPr>
                        <a:t>Reading</a:t>
                      </a:r>
                    </a:p>
                    <a:p>
                      <a:pPr>
                        <a:lnSpc>
                          <a:spcPct val="115000"/>
                        </a:lnSpc>
                        <a:spcAft>
                          <a:spcPts val="0"/>
                        </a:spcAft>
                      </a:pPr>
                      <a:r>
                        <a:rPr lang="en-GB" sz="1400">
                          <a:effectLst/>
                        </a:rPr>
                        <a:t>Hand in Maths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1251" marR="41251" marT="0" marB="0"/>
                </a:tc>
                <a:tc>
                  <a:txBody>
                    <a:bodyPr/>
                    <a:lstStyle/>
                    <a:p>
                      <a:pPr>
                        <a:lnSpc>
                          <a:spcPct val="115000"/>
                        </a:lnSpc>
                        <a:spcAft>
                          <a:spcPts val="0"/>
                        </a:spcAft>
                      </a:pPr>
                      <a:r>
                        <a:rPr lang="en-GB" sz="1400">
                          <a:effectLst/>
                        </a:rPr>
                        <a:t>Hand in on Friday</a:t>
                      </a:r>
                    </a:p>
                    <a:p>
                      <a:pPr>
                        <a:lnSpc>
                          <a:spcPct val="115000"/>
                        </a:lnSpc>
                        <a:spcAft>
                          <a:spcPts val="0"/>
                        </a:spcAft>
                      </a:pPr>
                      <a:r>
                        <a:rPr lang="en-GB" sz="1400">
                          <a:effectLst/>
                        </a:rPr>
                        <a:t> </a:t>
                      </a:r>
                    </a:p>
                    <a:p>
                      <a:pPr>
                        <a:lnSpc>
                          <a:spcPct val="115000"/>
                        </a:lnSpc>
                        <a:spcAft>
                          <a:spcPts val="0"/>
                        </a:spcAft>
                      </a:pPr>
                      <a:r>
                        <a:rPr lang="en-GB" sz="1400">
                          <a:effectLst/>
                        </a:rPr>
                        <a:t>Please write pages read in the reading record section of your PAL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1251" marR="41251" marT="0" marB="0"/>
                </a:tc>
                <a:extLst>
                  <a:ext uri="{0D108BD9-81ED-4DB2-BD59-A6C34878D82A}">
                    <a16:rowId xmlns:a16="http://schemas.microsoft.com/office/drawing/2014/main" val="255341113"/>
                  </a:ext>
                </a:extLst>
              </a:tr>
              <a:tr h="1001059">
                <a:tc>
                  <a:txBody>
                    <a:bodyPr/>
                    <a:lstStyle/>
                    <a:p>
                      <a:pPr>
                        <a:lnSpc>
                          <a:spcPct val="115000"/>
                        </a:lnSpc>
                        <a:spcAft>
                          <a:spcPts val="0"/>
                        </a:spcAft>
                      </a:pPr>
                      <a:r>
                        <a:rPr lang="en-GB" sz="1400">
                          <a:effectLst/>
                        </a:rPr>
                        <a:t>Tuesday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1251" marR="41251" marT="0" marB="0"/>
                </a:tc>
                <a:tc>
                  <a:txBody>
                    <a:bodyPr/>
                    <a:lstStyle/>
                    <a:p>
                      <a:pPr>
                        <a:lnSpc>
                          <a:spcPct val="115000"/>
                        </a:lnSpc>
                        <a:spcAft>
                          <a:spcPts val="0"/>
                        </a:spcAft>
                      </a:pPr>
                      <a:r>
                        <a:rPr lang="en-GB" sz="1400">
                          <a:effectLst/>
                        </a:rPr>
                        <a:t>Science task </a:t>
                      </a:r>
                    </a:p>
                    <a:p>
                      <a:pPr>
                        <a:lnSpc>
                          <a:spcPct val="115000"/>
                        </a:lnSpc>
                        <a:spcAft>
                          <a:spcPts val="0"/>
                        </a:spcAft>
                      </a:pPr>
                      <a:r>
                        <a:rPr lang="en-GB" sz="1400">
                          <a:effectLst/>
                        </a:rPr>
                        <a:t> </a:t>
                      </a:r>
                    </a:p>
                    <a:p>
                      <a:pPr>
                        <a:lnSpc>
                          <a:spcPct val="115000"/>
                        </a:lnSpc>
                        <a:spcAft>
                          <a:spcPts val="0"/>
                        </a:spcAft>
                      </a:pPr>
                      <a:r>
                        <a:rPr lang="en-GB" sz="1400">
                          <a:effectLst/>
                        </a:rPr>
                        <a:t>Reading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1251" marR="41251" marT="0" marB="0"/>
                </a:tc>
                <a:tc>
                  <a:txBody>
                    <a:bodyPr/>
                    <a:lstStyle/>
                    <a:p>
                      <a:pPr>
                        <a:lnSpc>
                          <a:spcPct val="115000"/>
                        </a:lnSpc>
                        <a:spcAft>
                          <a:spcPts val="0"/>
                        </a:spcAft>
                      </a:pPr>
                      <a:r>
                        <a:rPr lang="en-GB" sz="1400">
                          <a:effectLst/>
                        </a:rPr>
                        <a:t>Hand in on Friday</a:t>
                      </a:r>
                    </a:p>
                    <a:p>
                      <a:pPr>
                        <a:lnSpc>
                          <a:spcPct val="115000"/>
                        </a:lnSpc>
                        <a:spcAft>
                          <a:spcPts val="0"/>
                        </a:spcAft>
                      </a:pPr>
                      <a:r>
                        <a:rPr lang="en-GB" sz="1400">
                          <a:effectLst/>
                        </a:rPr>
                        <a:t> </a:t>
                      </a:r>
                    </a:p>
                    <a:p>
                      <a:pPr>
                        <a:lnSpc>
                          <a:spcPct val="115000"/>
                        </a:lnSpc>
                        <a:spcAft>
                          <a:spcPts val="0"/>
                        </a:spcAft>
                      </a:pPr>
                      <a:r>
                        <a:rPr lang="en-GB" sz="1400">
                          <a:effectLst/>
                        </a:rPr>
                        <a:t>Please write pages read in the reading record section of your PAL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1251" marR="41251" marT="0" marB="0"/>
                </a:tc>
                <a:extLst>
                  <a:ext uri="{0D108BD9-81ED-4DB2-BD59-A6C34878D82A}">
                    <a16:rowId xmlns:a16="http://schemas.microsoft.com/office/drawing/2014/main" val="3453739185"/>
                  </a:ext>
                </a:extLst>
              </a:tr>
              <a:tr h="1001059">
                <a:tc>
                  <a:txBody>
                    <a:bodyPr/>
                    <a:lstStyle/>
                    <a:p>
                      <a:pPr>
                        <a:lnSpc>
                          <a:spcPct val="115000"/>
                        </a:lnSpc>
                        <a:spcAft>
                          <a:spcPts val="0"/>
                        </a:spcAft>
                      </a:pPr>
                      <a:r>
                        <a:rPr lang="en-GB" sz="1400">
                          <a:effectLst/>
                        </a:rPr>
                        <a:t>Wednesday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1251" marR="41251" marT="0" marB="0"/>
                </a:tc>
                <a:tc>
                  <a:txBody>
                    <a:bodyPr/>
                    <a:lstStyle/>
                    <a:p>
                      <a:pPr>
                        <a:lnSpc>
                          <a:spcPct val="115000"/>
                        </a:lnSpc>
                        <a:spcAft>
                          <a:spcPts val="0"/>
                        </a:spcAft>
                      </a:pPr>
                      <a:r>
                        <a:rPr lang="en-GB" sz="1400">
                          <a:effectLst/>
                        </a:rPr>
                        <a:t>Maths</a:t>
                      </a:r>
                    </a:p>
                    <a:p>
                      <a:pPr>
                        <a:lnSpc>
                          <a:spcPct val="115000"/>
                        </a:lnSpc>
                        <a:spcAft>
                          <a:spcPts val="0"/>
                        </a:spcAft>
                      </a:pPr>
                      <a:r>
                        <a:rPr lang="en-GB" sz="1400">
                          <a:effectLst/>
                        </a:rPr>
                        <a:t> </a:t>
                      </a:r>
                    </a:p>
                    <a:p>
                      <a:pPr>
                        <a:lnSpc>
                          <a:spcPct val="115000"/>
                        </a:lnSpc>
                        <a:spcAft>
                          <a:spcPts val="0"/>
                        </a:spcAft>
                      </a:pPr>
                      <a:r>
                        <a:rPr lang="en-GB" sz="1400">
                          <a:effectLst/>
                        </a:rPr>
                        <a:t>Reading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1251" marR="41251" marT="0" marB="0"/>
                </a:tc>
                <a:tc>
                  <a:txBody>
                    <a:bodyPr/>
                    <a:lstStyle/>
                    <a:p>
                      <a:pPr>
                        <a:lnSpc>
                          <a:spcPct val="115000"/>
                        </a:lnSpc>
                        <a:spcAft>
                          <a:spcPts val="0"/>
                        </a:spcAft>
                      </a:pPr>
                      <a:r>
                        <a:rPr lang="en-GB" sz="1400">
                          <a:effectLst/>
                        </a:rPr>
                        <a:t>Hand in on Monday</a:t>
                      </a:r>
                    </a:p>
                    <a:p>
                      <a:pPr>
                        <a:lnSpc>
                          <a:spcPct val="115000"/>
                        </a:lnSpc>
                        <a:spcAft>
                          <a:spcPts val="0"/>
                        </a:spcAft>
                      </a:pPr>
                      <a:r>
                        <a:rPr lang="en-GB" sz="1400">
                          <a:effectLst/>
                        </a:rPr>
                        <a:t> </a:t>
                      </a:r>
                    </a:p>
                    <a:p>
                      <a:pPr>
                        <a:lnSpc>
                          <a:spcPct val="115000"/>
                        </a:lnSpc>
                        <a:spcAft>
                          <a:spcPts val="0"/>
                        </a:spcAft>
                      </a:pPr>
                      <a:r>
                        <a:rPr lang="en-GB" sz="1400">
                          <a:effectLst/>
                        </a:rPr>
                        <a:t>Please write pages read in the reading record section of your PAL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1251" marR="41251" marT="0" marB="0"/>
                </a:tc>
                <a:extLst>
                  <a:ext uri="{0D108BD9-81ED-4DB2-BD59-A6C34878D82A}">
                    <a16:rowId xmlns:a16="http://schemas.microsoft.com/office/drawing/2014/main" val="3985890466"/>
                  </a:ext>
                </a:extLst>
              </a:tr>
              <a:tr h="934321">
                <a:tc>
                  <a:txBody>
                    <a:bodyPr/>
                    <a:lstStyle/>
                    <a:p>
                      <a:pPr>
                        <a:lnSpc>
                          <a:spcPct val="115000"/>
                        </a:lnSpc>
                        <a:spcAft>
                          <a:spcPts val="0"/>
                        </a:spcAft>
                      </a:pPr>
                      <a:r>
                        <a:rPr lang="en-GB" sz="1400">
                          <a:effectLst/>
                        </a:rPr>
                        <a:t>Thursday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1251" marR="41251" marT="0" marB="0"/>
                </a:tc>
                <a:tc>
                  <a:txBody>
                    <a:bodyPr/>
                    <a:lstStyle/>
                    <a:p>
                      <a:pPr>
                        <a:lnSpc>
                          <a:spcPct val="115000"/>
                        </a:lnSpc>
                        <a:spcAft>
                          <a:spcPts val="0"/>
                        </a:spcAft>
                      </a:pPr>
                      <a:r>
                        <a:rPr lang="en-GB" sz="1400">
                          <a:effectLst/>
                        </a:rPr>
                        <a:t>Reading</a:t>
                      </a:r>
                    </a:p>
                    <a:p>
                      <a:pPr>
                        <a:lnSpc>
                          <a:spcPct val="115000"/>
                        </a:lnSpc>
                        <a:spcAft>
                          <a:spcPts val="0"/>
                        </a:spcAft>
                      </a:pPr>
                      <a:r>
                        <a:rPr lang="en-GB" sz="1400">
                          <a:effectLst/>
                        </a:rPr>
                        <a:t> </a:t>
                      </a:r>
                    </a:p>
                    <a:p>
                      <a:pPr>
                        <a:lnSpc>
                          <a:spcPct val="115000"/>
                        </a:lnSpc>
                        <a:spcAft>
                          <a:spcPts val="0"/>
                        </a:spcAft>
                      </a:pPr>
                      <a:r>
                        <a:rPr lang="en-GB" sz="1400">
                          <a:effectLst/>
                        </a:rPr>
                        <a:t>Ask parents to sign your PAL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1251" marR="41251" marT="0" marB="0"/>
                </a:tc>
                <a:tc>
                  <a:txBody>
                    <a:bodyPr/>
                    <a:lstStyle/>
                    <a:p>
                      <a:pPr>
                        <a:lnSpc>
                          <a:spcPct val="115000"/>
                        </a:lnSpc>
                        <a:spcAft>
                          <a:spcPts val="0"/>
                        </a:spcAft>
                      </a:pPr>
                      <a:r>
                        <a:rPr lang="en-GB" sz="1400">
                          <a:effectLst/>
                        </a:rPr>
                        <a:t>Please write pages read in the reading record section of your PAL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1251" marR="41251" marT="0" marB="0"/>
                </a:tc>
                <a:extLst>
                  <a:ext uri="{0D108BD9-81ED-4DB2-BD59-A6C34878D82A}">
                    <a16:rowId xmlns:a16="http://schemas.microsoft.com/office/drawing/2014/main" val="3815737153"/>
                  </a:ext>
                </a:extLst>
              </a:tr>
              <a:tr h="934321">
                <a:tc>
                  <a:txBody>
                    <a:bodyPr/>
                    <a:lstStyle/>
                    <a:p>
                      <a:pPr>
                        <a:lnSpc>
                          <a:spcPct val="115000"/>
                        </a:lnSpc>
                        <a:spcAft>
                          <a:spcPts val="0"/>
                        </a:spcAft>
                      </a:pPr>
                      <a:r>
                        <a:rPr lang="en-GB" sz="1400">
                          <a:effectLst/>
                        </a:rPr>
                        <a:t>Friday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1251" marR="41251" marT="0" marB="0"/>
                </a:tc>
                <a:tc>
                  <a:txBody>
                    <a:bodyPr/>
                    <a:lstStyle/>
                    <a:p>
                      <a:pPr>
                        <a:lnSpc>
                          <a:spcPct val="115000"/>
                        </a:lnSpc>
                        <a:spcAft>
                          <a:spcPts val="0"/>
                        </a:spcAft>
                      </a:pPr>
                      <a:r>
                        <a:rPr lang="en-GB" sz="1400">
                          <a:effectLst/>
                        </a:rPr>
                        <a:t>Reading</a:t>
                      </a:r>
                    </a:p>
                    <a:p>
                      <a:pPr>
                        <a:lnSpc>
                          <a:spcPct val="115000"/>
                        </a:lnSpc>
                        <a:spcAft>
                          <a:spcPts val="0"/>
                        </a:spcAft>
                      </a:pPr>
                      <a:r>
                        <a:rPr lang="en-GB" sz="1400">
                          <a:effectLst/>
                        </a:rPr>
                        <a:t> </a:t>
                      </a:r>
                    </a:p>
                    <a:p>
                      <a:pPr>
                        <a:lnSpc>
                          <a:spcPct val="115000"/>
                        </a:lnSpc>
                        <a:spcAft>
                          <a:spcPts val="0"/>
                        </a:spcAft>
                      </a:pPr>
                      <a:r>
                        <a:rPr lang="en-GB" sz="1400">
                          <a:effectLst/>
                        </a:rPr>
                        <a:t>Hand in English, Science and PAL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1251" marR="41251" marT="0" marB="0"/>
                </a:tc>
                <a:tc>
                  <a:txBody>
                    <a:bodyPr/>
                    <a:lstStyle/>
                    <a:p>
                      <a:pPr>
                        <a:lnSpc>
                          <a:spcPct val="115000"/>
                        </a:lnSpc>
                        <a:spcAft>
                          <a:spcPts val="0"/>
                        </a:spcAft>
                      </a:pPr>
                      <a:r>
                        <a:rPr lang="en-GB" sz="1400" dirty="0">
                          <a:effectLst/>
                        </a:rPr>
                        <a:t>Please write pages read in the reading record section of your child’s PAL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51" marR="41251" marT="0" marB="0"/>
                </a:tc>
                <a:extLst>
                  <a:ext uri="{0D108BD9-81ED-4DB2-BD59-A6C34878D82A}">
                    <a16:rowId xmlns:a16="http://schemas.microsoft.com/office/drawing/2014/main" val="1983096206"/>
                  </a:ext>
                </a:extLst>
              </a:tr>
            </a:tbl>
          </a:graphicData>
        </a:graphic>
      </p:graphicFrame>
      <p:sp>
        <p:nvSpPr>
          <p:cNvPr id="5" name="Text Placeholder 2"/>
          <p:cNvSpPr>
            <a:spLocks noGrp="1"/>
          </p:cNvSpPr>
          <p:nvPr>
            <p:ph type="body" idx="1"/>
          </p:nvPr>
        </p:nvSpPr>
        <p:spPr>
          <a:xfrm>
            <a:off x="3822700" y="373147"/>
            <a:ext cx="9029199" cy="5724644"/>
          </a:xfrm>
        </p:spPr>
        <p:txBody>
          <a:bodyPr/>
          <a:lstStyle/>
          <a:p>
            <a:pPr algn="ctr"/>
            <a:r>
              <a:rPr lang="en-GB" sz="2400" dirty="0" smtClean="0"/>
              <a:t>Available on our </a:t>
            </a:r>
          </a:p>
          <a:p>
            <a:pPr algn="ctr"/>
            <a:r>
              <a:rPr lang="en-GB" sz="2400" dirty="0" smtClean="0"/>
              <a:t>class webpage.</a:t>
            </a:r>
          </a:p>
          <a:p>
            <a:pPr algn="ctr"/>
            <a:endParaRPr lang="en-GB" sz="2400" dirty="0"/>
          </a:p>
          <a:p>
            <a:pPr algn="ctr"/>
            <a:endParaRPr lang="en-GB" sz="2400" dirty="0" smtClean="0"/>
          </a:p>
          <a:p>
            <a:pPr algn="ctr"/>
            <a:r>
              <a:rPr lang="en-GB" sz="2400" dirty="0" smtClean="0"/>
              <a:t>Help and support</a:t>
            </a:r>
          </a:p>
          <a:p>
            <a:pPr algn="ctr"/>
            <a:r>
              <a:rPr lang="en-GB" sz="2400" dirty="0"/>
              <a:t>i</a:t>
            </a:r>
            <a:r>
              <a:rPr lang="en-GB" sz="2400" dirty="0" smtClean="0"/>
              <a:t>deas and resources</a:t>
            </a:r>
          </a:p>
          <a:p>
            <a:pPr algn="ctr"/>
            <a:r>
              <a:rPr lang="en-GB" sz="2400" dirty="0"/>
              <a:t>c</a:t>
            </a:r>
            <a:r>
              <a:rPr lang="en-GB" sz="2400" dirty="0" smtClean="0"/>
              <a:t>an be found on our</a:t>
            </a:r>
          </a:p>
          <a:p>
            <a:pPr algn="ctr"/>
            <a:r>
              <a:rPr lang="en-GB" sz="2400" dirty="0" smtClean="0"/>
              <a:t>Class webpage.</a:t>
            </a:r>
          </a:p>
          <a:p>
            <a:pPr algn="ctr"/>
            <a:endParaRPr lang="en-GB" sz="2400" dirty="0"/>
          </a:p>
          <a:p>
            <a:pPr algn="ctr"/>
            <a:r>
              <a:rPr lang="en-GB" sz="2400" dirty="0" err="1" smtClean="0"/>
              <a:t>SeeSaw</a:t>
            </a:r>
            <a:endParaRPr lang="en-GB" sz="2400" dirty="0" smtClean="0"/>
          </a:p>
          <a:p>
            <a:pPr algn="ctr"/>
            <a:endParaRPr lang="en-GB" sz="2400" dirty="0"/>
          </a:p>
          <a:p>
            <a:pPr algn="ctr"/>
            <a:r>
              <a:rPr lang="en-GB" sz="2400" dirty="0" smtClean="0"/>
              <a:t>Espresso</a:t>
            </a:r>
          </a:p>
          <a:p>
            <a:pPr algn="ctr"/>
            <a:endParaRPr lang="en-GB" sz="2400" dirty="0"/>
          </a:p>
          <a:p>
            <a:pPr algn="ctr"/>
            <a:r>
              <a:rPr lang="en-GB" sz="2400" dirty="0" smtClean="0"/>
              <a:t>BBC </a:t>
            </a:r>
            <a:r>
              <a:rPr lang="en-GB" sz="2400" dirty="0" err="1" smtClean="0"/>
              <a:t>Bitesize</a:t>
            </a:r>
            <a:endParaRPr lang="en-GB" sz="2400" dirty="0" smtClean="0"/>
          </a:p>
          <a:p>
            <a:endParaRPr lang="en-GB" sz="3600" dirty="0"/>
          </a:p>
        </p:txBody>
      </p:sp>
    </p:spTree>
    <p:extLst>
      <p:ext uri="{BB962C8B-B14F-4D97-AF65-F5344CB8AC3E}">
        <p14:creationId xmlns:p14="http://schemas.microsoft.com/office/powerpoint/2010/main" val="20255431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grpId="0" nodeType="clickEffect">
                                  <p:stCondLst>
                                    <p:cond delay="0"/>
                                  </p:stCondLst>
                                  <p:childTnLst>
                                    <p:animClr clrSpc="rgb" dir="cw">
                                      <p:cBhvr override="childStyle">
                                        <p:cTn id="6" dur="1900" fill="hold">
                                          <p:stCondLst>
                                            <p:cond delay="100"/>
                                          </p:stCondLst>
                                        </p:cTn>
                                        <p:tgtEl>
                                          <p:spTgt spid="51202"/>
                                        </p:tgtEl>
                                        <p:attrNameLst>
                                          <p:attrName>style.color</p:attrName>
                                        </p:attrNameLst>
                                      </p:cBhvr>
                                      <p:to>
                                        <a:schemeClr val="accent2"/>
                                      </p:to>
                                    </p:animClr>
                                    <p:animClr clrSpc="rgb" dir="cw">
                                      <p:cBhvr>
                                        <p:cTn id="7" dur="1900" fill="hold">
                                          <p:stCondLst>
                                            <p:cond delay="100"/>
                                          </p:stCondLst>
                                        </p:cTn>
                                        <p:tgtEl>
                                          <p:spTgt spid="51202"/>
                                        </p:tgtEl>
                                        <p:attrNameLst>
                                          <p:attrName>fillColor</p:attrName>
                                        </p:attrNameLst>
                                      </p:cBhvr>
                                      <p:to>
                                        <a:schemeClr val="accent2"/>
                                      </p:to>
                                    </p:animClr>
                                    <p:set>
                                      <p:cBhvr>
                                        <p:cTn id="8" dur="1900" fill="hold">
                                          <p:stCondLst>
                                            <p:cond delay="100"/>
                                          </p:stCondLst>
                                        </p:cTn>
                                        <p:tgtEl>
                                          <p:spTgt spid="51202"/>
                                        </p:tgtEl>
                                        <p:attrNameLst>
                                          <p:attrName>fill.type</p:attrName>
                                        </p:attrNameLst>
                                      </p:cBhvr>
                                      <p:to>
                                        <p:strVal val="solid"/>
                                      </p:to>
                                    </p:set>
                                    <p:set>
                                      <p:cBhvr>
                                        <p:cTn id="9" dur="1900" fill="hold">
                                          <p:stCondLst>
                                            <p:cond delay="100"/>
                                          </p:stCondLst>
                                        </p:cTn>
                                        <p:tgtEl>
                                          <p:spTgt spid="51202"/>
                                        </p:tgtEl>
                                        <p:attrNameLst>
                                          <p:attrName>fill.on</p:attrName>
                                        </p:attrNameLst>
                                      </p:cBhvr>
                                      <p:to>
                                        <p:strVal val="true"/>
                                      </p:to>
                                    </p:set>
                                    <p:animScale>
                                      <p:cBhvr>
                                        <p:cTn id="10" dur="200" fill="hold">
                                          <p:stCondLst>
                                            <p:cond delay="0"/>
                                          </p:stCondLst>
                                        </p:cTn>
                                        <p:tgtEl>
                                          <p:spTgt spid="51202"/>
                                        </p:tgtEl>
                                      </p:cBhvr>
                                      <p:from x="100000" y="100000"/>
                                      <p:to x="100000" y="5000"/>
                                    </p:animScale>
                                    <p:animScale>
                                      <p:cBhvr>
                                        <p:cTn id="11" dur="200" fill="hold">
                                          <p:stCondLst>
                                            <p:cond delay="200"/>
                                          </p:stCondLst>
                                        </p:cTn>
                                        <p:tgtEl>
                                          <p:spTgt spid="51202"/>
                                        </p:tgtEl>
                                      </p:cBhvr>
                                      <p:from x="100000" y="5000"/>
                                      <p:to x="120000" y="150000"/>
                                    </p:animScale>
                                    <p:animScale>
                                      <p:cBhvr>
                                        <p:cTn id="12" dur="600" fill="hold">
                                          <p:stCondLst>
                                            <p:cond delay="1400"/>
                                          </p:stCondLst>
                                        </p:cTn>
                                        <p:tgtEl>
                                          <p:spTgt spid="51202"/>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a:t>
            </a:r>
            <a:endParaRPr lang="en-GB" dirty="0"/>
          </a:p>
        </p:txBody>
      </p:sp>
      <p:pic>
        <p:nvPicPr>
          <p:cNvPr id="4" name="Picture 3"/>
          <p:cNvPicPr>
            <a:picLocks noChangeAspect="1"/>
          </p:cNvPicPr>
          <p:nvPr/>
        </p:nvPicPr>
        <p:blipFill>
          <a:blip r:embed="rId2"/>
          <a:stretch>
            <a:fillRect/>
          </a:stretch>
        </p:blipFill>
        <p:spPr>
          <a:xfrm>
            <a:off x="4584700" y="147660"/>
            <a:ext cx="5348265" cy="7131020"/>
          </a:xfrm>
          <a:prstGeom prst="rect">
            <a:avLst/>
          </a:prstGeom>
        </p:spPr>
      </p:pic>
    </p:spTree>
    <p:extLst>
      <p:ext uri="{BB962C8B-B14F-4D97-AF65-F5344CB8AC3E}">
        <p14:creationId xmlns:p14="http://schemas.microsoft.com/office/powerpoint/2010/main" val="639109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Expectations and Opportunities</a:t>
            </a:r>
            <a:endParaRPr lang="en-GB" dirty="0"/>
          </a:p>
        </p:txBody>
      </p:sp>
      <p:sp>
        <p:nvSpPr>
          <p:cNvPr id="5" name="Text Placeholder 2"/>
          <p:cNvSpPr txBox="1">
            <a:spLocks/>
          </p:cNvSpPr>
          <p:nvPr/>
        </p:nvSpPr>
        <p:spPr>
          <a:xfrm>
            <a:off x="317500" y="1204144"/>
            <a:ext cx="6572000" cy="6647974"/>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600" kern="0" dirty="0" smtClean="0">
                <a:solidFill>
                  <a:schemeClr val="accent3">
                    <a:lumMod val="50000"/>
                  </a:schemeClr>
                </a:solidFill>
              </a:rPr>
              <a:t>Independence</a:t>
            </a:r>
          </a:p>
          <a:p>
            <a:endParaRPr lang="en-GB" sz="3600" kern="0" dirty="0">
              <a:solidFill>
                <a:schemeClr val="accent3">
                  <a:lumMod val="50000"/>
                </a:schemeClr>
              </a:solidFill>
            </a:endParaRPr>
          </a:p>
          <a:p>
            <a:r>
              <a:rPr lang="en-GB" sz="3600" kern="0" dirty="0" smtClean="0">
                <a:solidFill>
                  <a:schemeClr val="accent3">
                    <a:lumMod val="50000"/>
                  </a:schemeClr>
                </a:solidFill>
              </a:rPr>
              <a:t>Golden Rules</a:t>
            </a:r>
          </a:p>
          <a:p>
            <a:endParaRPr lang="en-GB" sz="3600" kern="0" dirty="0">
              <a:solidFill>
                <a:schemeClr val="accent3">
                  <a:lumMod val="50000"/>
                </a:schemeClr>
              </a:solidFill>
            </a:endParaRPr>
          </a:p>
          <a:p>
            <a:r>
              <a:rPr lang="en-GB" sz="3600" kern="0" dirty="0" smtClean="0">
                <a:solidFill>
                  <a:schemeClr val="accent3">
                    <a:lumMod val="50000"/>
                  </a:schemeClr>
                </a:solidFill>
              </a:rPr>
              <a:t>Class Contract</a:t>
            </a:r>
          </a:p>
          <a:p>
            <a:endParaRPr lang="en-GB" sz="3600" kern="0" dirty="0">
              <a:solidFill>
                <a:schemeClr val="accent3">
                  <a:lumMod val="50000"/>
                </a:schemeClr>
              </a:solidFill>
            </a:endParaRPr>
          </a:p>
          <a:p>
            <a:r>
              <a:rPr lang="en-GB" sz="3600" kern="0" dirty="0" smtClean="0">
                <a:solidFill>
                  <a:schemeClr val="accent3">
                    <a:lumMod val="50000"/>
                  </a:schemeClr>
                </a:solidFill>
              </a:rPr>
              <a:t>Responsibilities</a:t>
            </a:r>
          </a:p>
          <a:p>
            <a:endParaRPr lang="en-GB" sz="3600" kern="0" dirty="0">
              <a:solidFill>
                <a:schemeClr val="accent3">
                  <a:lumMod val="50000"/>
                </a:schemeClr>
              </a:solidFill>
            </a:endParaRPr>
          </a:p>
          <a:p>
            <a:r>
              <a:rPr lang="en-GB" sz="3600" kern="0" dirty="0" smtClean="0">
                <a:solidFill>
                  <a:schemeClr val="accent3">
                    <a:lumMod val="50000"/>
                  </a:schemeClr>
                </a:solidFill>
              </a:rPr>
              <a:t>Representing the school</a:t>
            </a:r>
          </a:p>
          <a:p>
            <a:endParaRPr lang="en-GB" sz="3600" kern="0" dirty="0">
              <a:solidFill>
                <a:schemeClr val="accent3">
                  <a:lumMod val="50000"/>
                </a:schemeClr>
              </a:solidFill>
            </a:endParaRPr>
          </a:p>
          <a:p>
            <a:endParaRPr lang="en-GB" sz="3600" kern="0" dirty="0" smtClean="0">
              <a:solidFill>
                <a:schemeClr val="accent3">
                  <a:lumMod val="50000"/>
                </a:schemeClr>
              </a:solidFill>
            </a:endParaRPr>
          </a:p>
          <a:p>
            <a:endParaRPr lang="en-GB" sz="3600" kern="0" dirty="0">
              <a:solidFill>
                <a:schemeClr val="accent3">
                  <a:lumMod val="50000"/>
                </a:schemeClr>
              </a:solidFill>
            </a:endParaRPr>
          </a:p>
        </p:txBody>
      </p:sp>
      <p:pic>
        <p:nvPicPr>
          <p:cNvPr id="3" name="Picture 2"/>
          <p:cNvPicPr>
            <a:picLocks noChangeAspect="1"/>
          </p:cNvPicPr>
          <p:nvPr/>
        </p:nvPicPr>
        <p:blipFill>
          <a:blip r:embed="rId2"/>
          <a:stretch>
            <a:fillRect/>
          </a:stretch>
        </p:blipFill>
        <p:spPr>
          <a:xfrm>
            <a:off x="4432300" y="1495425"/>
            <a:ext cx="5181600" cy="3886200"/>
          </a:xfrm>
          <a:prstGeom prst="rect">
            <a:avLst/>
          </a:prstGeom>
        </p:spPr>
      </p:pic>
    </p:spTree>
    <p:extLst>
      <p:ext uri="{BB962C8B-B14F-4D97-AF65-F5344CB8AC3E}">
        <p14:creationId xmlns:p14="http://schemas.microsoft.com/office/powerpoint/2010/main" val="3471873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dirty="0" smtClean="0"/>
              <a:t>Assessment in Year 5 </a:t>
            </a:r>
          </a:p>
        </p:txBody>
      </p:sp>
      <p:pic>
        <p:nvPicPr>
          <p:cNvPr id="9218"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100" y="2216401"/>
            <a:ext cx="3939749" cy="2943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p:cNvSpPr txBox="1">
            <a:spLocks/>
          </p:cNvSpPr>
          <p:nvPr/>
        </p:nvSpPr>
        <p:spPr>
          <a:xfrm>
            <a:off x="317500" y="1204144"/>
            <a:ext cx="6572000" cy="498598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GB" sz="3600" kern="0" dirty="0">
              <a:solidFill>
                <a:schemeClr val="accent3">
                  <a:lumMod val="50000"/>
                </a:schemeClr>
              </a:solidFill>
            </a:endParaRPr>
          </a:p>
          <a:p>
            <a:r>
              <a:rPr lang="en-GB" sz="3600" kern="0" dirty="0" smtClean="0">
                <a:solidFill>
                  <a:schemeClr val="accent3">
                    <a:lumMod val="50000"/>
                  </a:schemeClr>
                </a:solidFill>
              </a:rPr>
              <a:t>Ongoing assessment</a:t>
            </a:r>
          </a:p>
          <a:p>
            <a:endParaRPr lang="en-GB" sz="3600" kern="0" dirty="0">
              <a:solidFill>
                <a:schemeClr val="accent3">
                  <a:lumMod val="50000"/>
                </a:schemeClr>
              </a:solidFill>
            </a:endParaRPr>
          </a:p>
          <a:p>
            <a:r>
              <a:rPr lang="en-GB" sz="3600" kern="0" dirty="0" smtClean="0">
                <a:solidFill>
                  <a:schemeClr val="accent3">
                    <a:lumMod val="50000"/>
                  </a:schemeClr>
                </a:solidFill>
              </a:rPr>
              <a:t>Optional SATs</a:t>
            </a:r>
          </a:p>
          <a:p>
            <a:endParaRPr lang="en-GB" sz="3600" kern="0" dirty="0">
              <a:solidFill>
                <a:schemeClr val="accent3">
                  <a:lumMod val="50000"/>
                </a:schemeClr>
              </a:solidFill>
            </a:endParaRPr>
          </a:p>
          <a:p>
            <a:r>
              <a:rPr lang="en-GB" sz="3600" kern="0" dirty="0" smtClean="0">
                <a:solidFill>
                  <a:schemeClr val="accent3">
                    <a:lumMod val="50000"/>
                  </a:schemeClr>
                </a:solidFill>
              </a:rPr>
              <a:t>NFER testing</a:t>
            </a:r>
          </a:p>
          <a:p>
            <a:endParaRPr lang="en-GB" sz="3600" kern="0" dirty="0">
              <a:solidFill>
                <a:schemeClr val="accent3">
                  <a:lumMod val="50000"/>
                </a:schemeClr>
              </a:solidFill>
            </a:endParaRPr>
          </a:p>
          <a:p>
            <a:endParaRPr lang="en-GB" sz="3600" kern="0" dirty="0" smtClean="0">
              <a:solidFill>
                <a:schemeClr val="accent3">
                  <a:lumMod val="50000"/>
                </a:schemeClr>
              </a:solidFill>
            </a:endParaRPr>
          </a:p>
          <a:p>
            <a:endParaRPr lang="en-GB" sz="3600" kern="0" dirty="0">
              <a:solidFill>
                <a:schemeClr val="accent3">
                  <a:lumMod val="50000"/>
                </a:schemeClr>
              </a:solidFill>
            </a:endParaRPr>
          </a:p>
        </p:txBody>
      </p:sp>
    </p:spTree>
    <p:extLst>
      <p:ext uri="{BB962C8B-B14F-4D97-AF65-F5344CB8AC3E}">
        <p14:creationId xmlns:p14="http://schemas.microsoft.com/office/powerpoint/2010/main" val="27868694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15362"/>
                                        </p:tgtEl>
                                      </p:cBhvr>
                                      <p:to x="80000" y="100000"/>
                                    </p:animScale>
                                    <p:anim by="(#ppt_w*0.10)" calcmode="lin" valueType="num">
                                      <p:cBhvr>
                                        <p:cTn id="7" dur="250" autoRev="1" fill="hold">
                                          <p:stCondLst>
                                            <p:cond delay="0"/>
                                          </p:stCondLst>
                                        </p:cTn>
                                        <p:tgtEl>
                                          <p:spTgt spid="15362"/>
                                        </p:tgtEl>
                                        <p:attrNameLst>
                                          <p:attrName>ppt_x</p:attrName>
                                        </p:attrNameLst>
                                      </p:cBhvr>
                                    </p:anim>
                                    <p:anim by="(-#ppt_w*0.10)" calcmode="lin" valueType="num">
                                      <p:cBhvr>
                                        <p:cTn id="8" dur="250" autoRev="1" fill="hold">
                                          <p:stCondLst>
                                            <p:cond delay="0"/>
                                          </p:stCondLst>
                                        </p:cTn>
                                        <p:tgtEl>
                                          <p:spTgt spid="15362"/>
                                        </p:tgtEl>
                                        <p:attrNameLst>
                                          <p:attrName>ppt_y</p:attrName>
                                        </p:attrNameLst>
                                      </p:cBhvr>
                                    </p:anim>
                                    <p:animRot by="-480000">
                                      <p:cBhvr>
                                        <p:cTn id="9" dur="250" autoRev="1" fill="hold">
                                          <p:stCondLst>
                                            <p:cond delay="0"/>
                                          </p:stCondLst>
                                        </p:cTn>
                                        <p:tgtEl>
                                          <p:spTgt spid="153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57135" y="200025"/>
            <a:ext cx="7576856" cy="615553"/>
          </a:xfrm>
        </p:spPr>
        <p:txBody>
          <a:bodyPr/>
          <a:lstStyle/>
          <a:p>
            <a:pPr eaLnBrk="1" hangingPunct="1"/>
            <a:r>
              <a:rPr lang="en-GB" altLang="en-US" dirty="0" smtClean="0"/>
              <a:t>Communication</a:t>
            </a:r>
            <a:endParaRPr lang="en-US" altLang="en-US" dirty="0" smtClean="0"/>
          </a:p>
        </p:txBody>
      </p:sp>
      <p:sp>
        <p:nvSpPr>
          <p:cNvPr id="49155" name="Rectangle 3"/>
          <p:cNvSpPr>
            <a:spLocks noGrp="1" noChangeArrowheads="1"/>
          </p:cNvSpPr>
          <p:nvPr>
            <p:ph type="body" idx="1"/>
          </p:nvPr>
        </p:nvSpPr>
        <p:spPr>
          <a:xfrm>
            <a:off x="357135" y="815578"/>
            <a:ext cx="9332965" cy="5759718"/>
          </a:xfrm>
        </p:spPr>
        <p:txBody>
          <a:bodyPr/>
          <a:lstStyle/>
          <a:p>
            <a:pPr eaLnBrk="1" hangingPunct="1">
              <a:lnSpc>
                <a:spcPct val="80000"/>
              </a:lnSpc>
              <a:defRPr/>
            </a:pPr>
            <a:r>
              <a:rPr lang="en-GB" altLang="en-US" sz="2800" dirty="0" smtClean="0"/>
              <a:t>Please </a:t>
            </a:r>
            <a:r>
              <a:rPr lang="en-GB" altLang="en-US" sz="2800" dirty="0"/>
              <a:t>inform me if you feel there are any emotional or physical circumstances that may affect your child.</a:t>
            </a:r>
          </a:p>
          <a:p>
            <a:pPr eaLnBrk="1" hangingPunct="1">
              <a:lnSpc>
                <a:spcPct val="80000"/>
              </a:lnSpc>
              <a:defRPr/>
            </a:pPr>
            <a:endParaRPr lang="en-GB" altLang="en-US" sz="2800" dirty="0"/>
          </a:p>
          <a:p>
            <a:pPr eaLnBrk="1" hangingPunct="1">
              <a:lnSpc>
                <a:spcPct val="80000"/>
              </a:lnSpc>
              <a:defRPr/>
            </a:pPr>
            <a:r>
              <a:rPr lang="en-GB" altLang="en-US" sz="2800" dirty="0"/>
              <a:t>Ways to contact me</a:t>
            </a:r>
            <a:r>
              <a:rPr lang="en-GB" altLang="en-US" sz="2800" dirty="0" smtClean="0"/>
              <a:t>:</a:t>
            </a:r>
          </a:p>
          <a:p>
            <a:pPr eaLnBrk="1" hangingPunct="1">
              <a:lnSpc>
                <a:spcPct val="80000"/>
              </a:lnSpc>
              <a:defRPr/>
            </a:pPr>
            <a:r>
              <a:rPr lang="en-GB" altLang="en-US" sz="2800" dirty="0"/>
              <a:t> </a:t>
            </a:r>
            <a:r>
              <a:rPr lang="en-GB" altLang="en-US" sz="2800" dirty="0" smtClean="0"/>
              <a:t>    1) Class email account  </a:t>
            </a:r>
            <a:r>
              <a:rPr lang="en-GB" altLang="en-US" sz="2800" dirty="0" smtClean="0">
                <a:hlinkClick r:id="rId2"/>
              </a:rPr>
              <a:t>Year5@elmridge.trafford.gov.uk</a:t>
            </a:r>
            <a:r>
              <a:rPr lang="en-GB" altLang="en-US" sz="2800" dirty="0" smtClean="0"/>
              <a:t> </a:t>
            </a:r>
            <a:endParaRPr lang="en-GB" altLang="en-US" sz="2800" dirty="0"/>
          </a:p>
          <a:p>
            <a:pPr lvl="1">
              <a:lnSpc>
                <a:spcPct val="80000"/>
              </a:lnSpc>
              <a:defRPr/>
            </a:pPr>
            <a:r>
              <a:rPr lang="en-GB" altLang="en-US" sz="2800" dirty="0" smtClean="0"/>
              <a:t>2) </a:t>
            </a:r>
            <a:r>
              <a:rPr lang="en-GB" altLang="en-US" sz="2800" dirty="0"/>
              <a:t>By phone – the office will be able to put you through or arrange </a:t>
            </a:r>
            <a:r>
              <a:rPr lang="en-GB" altLang="en-US" sz="2800" dirty="0" smtClean="0"/>
              <a:t>for me </a:t>
            </a:r>
            <a:r>
              <a:rPr lang="en-GB" altLang="en-US" sz="2800" dirty="0"/>
              <a:t>to call </a:t>
            </a:r>
            <a:r>
              <a:rPr lang="en-GB" altLang="en-US" sz="2800" dirty="0" smtClean="0"/>
              <a:t>you or make an appointment </a:t>
            </a:r>
          </a:p>
          <a:p>
            <a:pPr eaLnBrk="1" hangingPunct="1">
              <a:lnSpc>
                <a:spcPct val="80000"/>
              </a:lnSpc>
              <a:buFontTx/>
              <a:buNone/>
              <a:defRPr/>
            </a:pPr>
            <a:r>
              <a:rPr lang="en-GB" altLang="en-US" sz="2800" dirty="0" smtClean="0"/>
              <a:t>     3) Note </a:t>
            </a:r>
            <a:r>
              <a:rPr lang="en-GB" altLang="en-US" sz="2800" dirty="0"/>
              <a:t>in your child’s </a:t>
            </a:r>
            <a:r>
              <a:rPr lang="en-GB" altLang="en-US" sz="2800" dirty="0" smtClean="0"/>
              <a:t>PAL </a:t>
            </a:r>
            <a:r>
              <a:rPr lang="en-GB" altLang="en-US" sz="2800" dirty="0"/>
              <a:t>(These are checked weekly</a:t>
            </a:r>
            <a:r>
              <a:rPr lang="en-GB" altLang="en-US" sz="2800" dirty="0" smtClean="0"/>
              <a:t>)</a:t>
            </a:r>
          </a:p>
          <a:p>
            <a:pPr eaLnBrk="1" hangingPunct="1">
              <a:lnSpc>
                <a:spcPct val="80000"/>
              </a:lnSpc>
              <a:buFontTx/>
              <a:buNone/>
              <a:defRPr/>
            </a:pPr>
            <a:r>
              <a:rPr lang="en-GB" altLang="en-US" sz="2800" dirty="0" smtClean="0"/>
              <a:t>     4) Seesaw</a:t>
            </a:r>
            <a:endParaRPr lang="en-GB" altLang="en-US" sz="2800" dirty="0"/>
          </a:p>
          <a:p>
            <a:pPr eaLnBrk="1" hangingPunct="1">
              <a:lnSpc>
                <a:spcPct val="80000"/>
              </a:lnSpc>
              <a:buFontTx/>
              <a:buNone/>
              <a:defRPr/>
            </a:pPr>
            <a:endParaRPr lang="en-GB" altLang="en-US" sz="2800" dirty="0"/>
          </a:p>
          <a:p>
            <a:pPr eaLnBrk="1" hangingPunct="1">
              <a:lnSpc>
                <a:spcPct val="80000"/>
              </a:lnSpc>
              <a:defRPr/>
            </a:pPr>
            <a:r>
              <a:rPr lang="en-GB" altLang="en-US" sz="2800" dirty="0"/>
              <a:t>We are aiming to cut back on the excess paper used in school. If you have access to email it would be helpful if we could email letters to you</a:t>
            </a:r>
            <a:r>
              <a:rPr lang="en-GB" altLang="en-US" sz="2800" dirty="0" smtClean="0"/>
              <a:t>.</a:t>
            </a:r>
          </a:p>
          <a:p>
            <a:pPr eaLnBrk="1" hangingPunct="1">
              <a:lnSpc>
                <a:spcPct val="80000"/>
              </a:lnSpc>
              <a:defRPr/>
            </a:pPr>
            <a:endParaRPr lang="en-GB" altLang="en-US" sz="2800" dirty="0"/>
          </a:p>
          <a:p>
            <a:pPr eaLnBrk="1" hangingPunct="1">
              <a:lnSpc>
                <a:spcPct val="80000"/>
              </a:lnSpc>
              <a:defRPr/>
            </a:pPr>
            <a:r>
              <a:rPr lang="en-GB" altLang="en-US" sz="2800" dirty="0" smtClean="0"/>
              <a:t>School </a:t>
            </a:r>
            <a:r>
              <a:rPr lang="en-GB" altLang="en-US" sz="2800" dirty="0"/>
              <a:t>website is useful for keeping up to date with events. </a:t>
            </a:r>
            <a:r>
              <a:rPr lang="en-GB" altLang="en-US" sz="2800" dirty="0">
                <a:hlinkClick r:id="rId3"/>
              </a:rPr>
              <a:t>http://www.elmridge.trafford.sch.uk/</a:t>
            </a:r>
            <a:endParaRPr lang="en-GB" altLang="en-US" sz="2800" dirty="0"/>
          </a:p>
          <a:p>
            <a:pPr eaLnBrk="1" hangingPunct="1">
              <a:lnSpc>
                <a:spcPct val="80000"/>
              </a:lnSpc>
              <a:defRPr/>
            </a:pPr>
            <a:endParaRPr lang="en-GB" altLang="en-US" sz="1985" dirty="0"/>
          </a:p>
        </p:txBody>
      </p:sp>
    </p:spTree>
    <p:extLst>
      <p:ext uri="{BB962C8B-B14F-4D97-AF65-F5344CB8AC3E}">
        <p14:creationId xmlns:p14="http://schemas.microsoft.com/office/powerpoint/2010/main" val="10212583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9154"/>
                                        </p:tgtEl>
                                        <p:attrNameLst>
                                          <p:attrName>style.color</p:attrName>
                                        </p:attrNameLst>
                                      </p:cBhvr>
                                      <p:to>
                                        <p:clrVal>
                                          <a:schemeClr val="accent2"/>
                                        </p:clrVal>
                                      </p:to>
                                    </p:set>
                                    <p:set>
                                      <p:cBhvr>
                                        <p:cTn id="7" dur="500" fill="hold"/>
                                        <p:tgtEl>
                                          <p:spTgt spid="49154"/>
                                        </p:tgtEl>
                                        <p:attrNameLst>
                                          <p:attrName>fillcolor</p:attrName>
                                        </p:attrNameLst>
                                      </p:cBhvr>
                                      <p:to>
                                        <p:clrVal>
                                          <a:schemeClr val="accent2"/>
                                        </p:clrVal>
                                      </p:to>
                                    </p:set>
                                    <p:set>
                                      <p:cBhvr>
                                        <p:cTn id="8" dur="500" fill="hold"/>
                                        <p:tgtEl>
                                          <p:spTgt spid="49154"/>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13" dur="1000"/>
                                        <p:tgtEl>
                                          <p:spTgt spid="4915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9155">
                                            <p:txEl>
                                              <p:pRg st="2" end="2"/>
                                            </p:txEl>
                                          </p:spTgt>
                                        </p:tgtEl>
                                        <p:attrNameLst>
                                          <p:attrName>style.visibility</p:attrName>
                                        </p:attrNameLst>
                                      </p:cBhvr>
                                      <p:to>
                                        <p:strVal val="visible"/>
                                      </p:to>
                                    </p:set>
                                    <p:animEffect transition="in" filter="blinds(horizontal)">
                                      <p:cBhvr>
                                        <p:cTn id="18" dur="1000"/>
                                        <p:tgtEl>
                                          <p:spTgt spid="4915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9155">
                                            <p:txEl>
                                              <p:pRg st="3" end="3"/>
                                            </p:txEl>
                                          </p:spTgt>
                                        </p:tgtEl>
                                        <p:attrNameLst>
                                          <p:attrName>style.visibility</p:attrName>
                                        </p:attrNameLst>
                                      </p:cBhvr>
                                      <p:to>
                                        <p:strVal val="visible"/>
                                      </p:to>
                                    </p:set>
                                    <p:animEffect transition="in" filter="blinds(horizontal)">
                                      <p:cBhvr>
                                        <p:cTn id="23" dur="1000"/>
                                        <p:tgtEl>
                                          <p:spTgt spid="4915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9155">
                                            <p:txEl>
                                              <p:pRg st="4" end="4"/>
                                            </p:txEl>
                                          </p:spTgt>
                                        </p:tgtEl>
                                        <p:attrNameLst>
                                          <p:attrName>style.visibility</p:attrName>
                                        </p:attrNameLst>
                                      </p:cBhvr>
                                      <p:to>
                                        <p:strVal val="visible"/>
                                      </p:to>
                                    </p:set>
                                    <p:animEffect transition="in" filter="blinds(horizontal)">
                                      <p:cBhvr>
                                        <p:cTn id="28" dur="1000"/>
                                        <p:tgtEl>
                                          <p:spTgt spid="4915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9155">
                                            <p:txEl>
                                              <p:pRg st="5" end="5"/>
                                            </p:txEl>
                                          </p:spTgt>
                                        </p:tgtEl>
                                        <p:attrNameLst>
                                          <p:attrName>style.visibility</p:attrName>
                                        </p:attrNameLst>
                                      </p:cBhvr>
                                      <p:to>
                                        <p:strVal val="visible"/>
                                      </p:to>
                                    </p:set>
                                    <p:animEffect transition="in" filter="blinds(horizontal)">
                                      <p:cBhvr>
                                        <p:cTn id="33" dur="1000"/>
                                        <p:tgtEl>
                                          <p:spTgt spid="4915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9155">
                                            <p:txEl>
                                              <p:pRg st="6" end="6"/>
                                            </p:txEl>
                                          </p:spTgt>
                                        </p:tgtEl>
                                        <p:attrNameLst>
                                          <p:attrName>style.visibility</p:attrName>
                                        </p:attrNameLst>
                                      </p:cBhvr>
                                      <p:to>
                                        <p:strVal val="visible"/>
                                      </p:to>
                                    </p:set>
                                    <p:animEffect transition="in" filter="blinds(horizontal)">
                                      <p:cBhvr>
                                        <p:cTn id="38" dur="1000"/>
                                        <p:tgtEl>
                                          <p:spTgt spid="49155">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9155">
                                            <p:txEl>
                                              <p:pRg st="8" end="8"/>
                                            </p:txEl>
                                          </p:spTgt>
                                        </p:tgtEl>
                                        <p:attrNameLst>
                                          <p:attrName>style.visibility</p:attrName>
                                        </p:attrNameLst>
                                      </p:cBhvr>
                                      <p:to>
                                        <p:strVal val="visible"/>
                                      </p:to>
                                    </p:set>
                                    <p:animEffect transition="in" filter="blinds(horizontal)">
                                      <p:cBhvr>
                                        <p:cTn id="43" dur="1000"/>
                                        <p:tgtEl>
                                          <p:spTgt spid="49155">
                                            <p:txEl>
                                              <p:pRg st="8" end="8"/>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9155">
                                            <p:txEl>
                                              <p:pRg st="10" end="10"/>
                                            </p:txEl>
                                          </p:spTgt>
                                        </p:tgtEl>
                                        <p:attrNameLst>
                                          <p:attrName>style.visibility</p:attrName>
                                        </p:attrNameLst>
                                      </p:cBhvr>
                                      <p:to>
                                        <p:strVal val="visible"/>
                                      </p:to>
                                    </p:set>
                                    <p:animEffect transition="in" filter="blinds(horizontal)">
                                      <p:cBhvr>
                                        <p:cTn id="48" dur="1000"/>
                                        <p:tgtEl>
                                          <p:spTgt spid="491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 to year 5 </a:t>
            </a:r>
            <a:endParaRPr lang="en-GB" dirty="0"/>
          </a:p>
        </p:txBody>
      </p:sp>
      <p:sp>
        <p:nvSpPr>
          <p:cNvPr id="3" name="Text Placeholder 2"/>
          <p:cNvSpPr>
            <a:spLocks noGrp="1"/>
          </p:cNvSpPr>
          <p:nvPr>
            <p:ph type="body" idx="1"/>
          </p:nvPr>
        </p:nvSpPr>
        <p:spPr>
          <a:xfrm>
            <a:off x="497096" y="1530308"/>
            <a:ext cx="9029199" cy="1107996"/>
          </a:xfrm>
        </p:spPr>
        <p:txBody>
          <a:bodyPr/>
          <a:lstStyle/>
          <a:p>
            <a:r>
              <a:rPr lang="en-GB" sz="3600" dirty="0" smtClean="0"/>
              <a:t>Our Team</a:t>
            </a:r>
          </a:p>
          <a:p>
            <a:r>
              <a:rPr lang="en-GB" sz="3600" dirty="0" smtClean="0"/>
              <a:t>Mrs Pilkington</a:t>
            </a:r>
          </a:p>
        </p:txBody>
      </p:sp>
      <p:pic>
        <p:nvPicPr>
          <p:cNvPr id="6" name="Picture 5"/>
          <p:cNvPicPr>
            <a:picLocks noChangeAspect="1"/>
          </p:cNvPicPr>
          <p:nvPr/>
        </p:nvPicPr>
        <p:blipFill>
          <a:blip r:embed="rId2"/>
          <a:stretch>
            <a:fillRect/>
          </a:stretch>
        </p:blipFill>
        <p:spPr>
          <a:xfrm>
            <a:off x="328194" y="4238625"/>
            <a:ext cx="1333500" cy="1714500"/>
          </a:xfrm>
          <a:prstGeom prst="rect">
            <a:avLst/>
          </a:prstGeom>
        </p:spPr>
      </p:pic>
      <p:pic>
        <p:nvPicPr>
          <p:cNvPr id="7" name="Picture 6"/>
          <p:cNvPicPr>
            <a:picLocks noChangeAspect="1"/>
          </p:cNvPicPr>
          <p:nvPr/>
        </p:nvPicPr>
        <p:blipFill rotWithShape="1">
          <a:blip r:embed="rId3"/>
          <a:srcRect l="10695" r="15972"/>
          <a:stretch/>
        </p:blipFill>
        <p:spPr>
          <a:xfrm>
            <a:off x="7194549" y="344011"/>
            <a:ext cx="2571750" cy="2620457"/>
          </a:xfrm>
          <a:prstGeom prst="rect">
            <a:avLst/>
          </a:prstGeom>
        </p:spPr>
      </p:pic>
      <p:pic>
        <p:nvPicPr>
          <p:cNvPr id="4" name="Picture 3"/>
          <p:cNvPicPr>
            <a:picLocks noChangeAspect="1"/>
          </p:cNvPicPr>
          <p:nvPr/>
        </p:nvPicPr>
        <p:blipFill>
          <a:blip r:embed="rId4"/>
          <a:stretch>
            <a:fillRect/>
          </a:stretch>
        </p:blipFill>
        <p:spPr>
          <a:xfrm>
            <a:off x="5061856" y="1249968"/>
            <a:ext cx="1333500" cy="1714500"/>
          </a:xfrm>
          <a:prstGeom prst="rect">
            <a:avLst/>
          </a:prstGeom>
        </p:spPr>
      </p:pic>
      <p:sp>
        <p:nvSpPr>
          <p:cNvPr id="5" name="TextBox 4"/>
          <p:cNvSpPr txBox="1"/>
          <p:nvPr/>
        </p:nvSpPr>
        <p:spPr>
          <a:xfrm>
            <a:off x="308237" y="3363694"/>
            <a:ext cx="1353457" cy="923330"/>
          </a:xfrm>
          <a:prstGeom prst="rect">
            <a:avLst/>
          </a:prstGeom>
          <a:noFill/>
        </p:spPr>
        <p:txBody>
          <a:bodyPr wrap="square" rtlCol="0">
            <a:spAutoFit/>
          </a:bodyPr>
          <a:lstStyle/>
          <a:p>
            <a:r>
              <a:rPr lang="en-GB" dirty="0" smtClean="0">
                <a:solidFill>
                  <a:schemeClr val="accent3">
                    <a:lumMod val="50000"/>
                  </a:schemeClr>
                </a:solidFill>
              </a:rPr>
              <a:t>Mrs Jeneson</a:t>
            </a:r>
          </a:p>
          <a:p>
            <a:pPr algn="ctr"/>
            <a:r>
              <a:rPr lang="en-GB" dirty="0" smtClean="0">
                <a:solidFill>
                  <a:schemeClr val="accent3">
                    <a:lumMod val="50000"/>
                  </a:schemeClr>
                </a:solidFill>
              </a:rPr>
              <a:t>Teaching</a:t>
            </a:r>
          </a:p>
          <a:p>
            <a:pPr algn="ctr"/>
            <a:r>
              <a:rPr lang="en-GB" dirty="0" smtClean="0">
                <a:solidFill>
                  <a:schemeClr val="accent3">
                    <a:lumMod val="50000"/>
                  </a:schemeClr>
                </a:solidFill>
              </a:rPr>
              <a:t> Assistant</a:t>
            </a:r>
            <a:endParaRPr lang="en-GB" dirty="0">
              <a:solidFill>
                <a:schemeClr val="accent3">
                  <a:lumMod val="50000"/>
                </a:schemeClr>
              </a:solidFill>
            </a:endParaRPr>
          </a:p>
        </p:txBody>
      </p:sp>
      <p:sp>
        <p:nvSpPr>
          <p:cNvPr id="8" name="TextBox 7"/>
          <p:cNvSpPr txBox="1"/>
          <p:nvPr/>
        </p:nvSpPr>
        <p:spPr>
          <a:xfrm>
            <a:off x="2755900" y="3371405"/>
            <a:ext cx="1524000" cy="923330"/>
          </a:xfrm>
          <a:prstGeom prst="rect">
            <a:avLst/>
          </a:prstGeom>
          <a:noFill/>
        </p:spPr>
        <p:txBody>
          <a:bodyPr wrap="square" rtlCol="0">
            <a:spAutoFit/>
          </a:bodyPr>
          <a:lstStyle/>
          <a:p>
            <a:r>
              <a:rPr lang="en-GB" dirty="0" smtClean="0">
                <a:solidFill>
                  <a:schemeClr val="accent3">
                    <a:lumMod val="50000"/>
                  </a:schemeClr>
                </a:solidFill>
              </a:rPr>
              <a:t>Miss Diamond</a:t>
            </a:r>
          </a:p>
          <a:p>
            <a:pPr algn="ctr"/>
            <a:r>
              <a:rPr lang="en-GB" dirty="0" smtClean="0">
                <a:solidFill>
                  <a:schemeClr val="accent3">
                    <a:lumMod val="50000"/>
                  </a:schemeClr>
                </a:solidFill>
              </a:rPr>
              <a:t>Music, Science &amp; PE</a:t>
            </a:r>
            <a:endParaRPr lang="en-GB" dirty="0">
              <a:solidFill>
                <a:schemeClr val="accent3">
                  <a:lumMod val="50000"/>
                </a:schemeClr>
              </a:solidFill>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2720" t="39253" r="17758"/>
          <a:stretch/>
        </p:blipFill>
        <p:spPr>
          <a:xfrm rot="16200000">
            <a:off x="2660651" y="4534081"/>
            <a:ext cx="1714500" cy="1123587"/>
          </a:xfrm>
          <a:prstGeom prst="rect">
            <a:avLst/>
          </a:prstGeom>
        </p:spPr>
      </p:pic>
      <p:sp>
        <p:nvSpPr>
          <p:cNvPr id="10" name="TextBox 9"/>
          <p:cNvSpPr txBox="1"/>
          <p:nvPr/>
        </p:nvSpPr>
        <p:spPr>
          <a:xfrm>
            <a:off x="5061856" y="3363694"/>
            <a:ext cx="1504044" cy="923330"/>
          </a:xfrm>
          <a:prstGeom prst="rect">
            <a:avLst/>
          </a:prstGeom>
          <a:noFill/>
        </p:spPr>
        <p:txBody>
          <a:bodyPr wrap="square" rtlCol="0">
            <a:spAutoFit/>
          </a:bodyPr>
          <a:lstStyle/>
          <a:p>
            <a:r>
              <a:rPr lang="en-GB" dirty="0" smtClean="0">
                <a:solidFill>
                  <a:schemeClr val="accent3">
                    <a:lumMod val="50000"/>
                  </a:schemeClr>
                </a:solidFill>
              </a:rPr>
              <a:t>Mr Whitham</a:t>
            </a:r>
          </a:p>
          <a:p>
            <a:pPr algn="ctr"/>
            <a:r>
              <a:rPr lang="en-GB" dirty="0" smtClean="0">
                <a:solidFill>
                  <a:schemeClr val="accent3">
                    <a:lumMod val="50000"/>
                  </a:schemeClr>
                </a:solidFill>
              </a:rPr>
              <a:t>PE &amp; </a:t>
            </a:r>
          </a:p>
          <a:p>
            <a:pPr algn="ctr"/>
            <a:r>
              <a:rPr lang="en-GB" dirty="0" smtClean="0">
                <a:solidFill>
                  <a:schemeClr val="accent3">
                    <a:lumMod val="50000"/>
                  </a:schemeClr>
                </a:solidFill>
              </a:rPr>
              <a:t>Health</a:t>
            </a:r>
            <a:endParaRPr lang="en-GB" dirty="0">
              <a:solidFill>
                <a:schemeClr val="accent3">
                  <a:lumMod val="50000"/>
                </a:schemeClr>
              </a:solidFill>
            </a:endParaRPr>
          </a:p>
        </p:txBody>
      </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28157" t="10447" r="57449" b="55542"/>
          <a:stretch/>
        </p:blipFill>
        <p:spPr>
          <a:xfrm>
            <a:off x="5303715" y="4238624"/>
            <a:ext cx="1085850" cy="1714501"/>
          </a:xfrm>
          <a:prstGeom prst="rect">
            <a:avLst/>
          </a:prstGeom>
        </p:spPr>
      </p:pic>
      <p:sp>
        <p:nvSpPr>
          <p:cNvPr id="12" name="Rectangle 11"/>
          <p:cNvSpPr/>
          <p:nvPr/>
        </p:nvSpPr>
        <p:spPr>
          <a:xfrm>
            <a:off x="7245349" y="3363694"/>
            <a:ext cx="1606551" cy="646331"/>
          </a:xfrm>
          <a:prstGeom prst="rect">
            <a:avLst/>
          </a:prstGeom>
        </p:spPr>
        <p:txBody>
          <a:bodyPr wrap="square">
            <a:spAutoFit/>
          </a:bodyPr>
          <a:lstStyle/>
          <a:p>
            <a:r>
              <a:rPr lang="en-GB" dirty="0" smtClean="0">
                <a:solidFill>
                  <a:schemeClr val="accent3">
                    <a:lumMod val="50000"/>
                  </a:schemeClr>
                </a:solidFill>
              </a:rPr>
              <a:t>Miss Whittaker</a:t>
            </a:r>
            <a:endParaRPr lang="en-GB" dirty="0">
              <a:solidFill>
                <a:schemeClr val="accent3">
                  <a:lumMod val="50000"/>
                </a:schemeClr>
              </a:solidFill>
            </a:endParaRPr>
          </a:p>
          <a:p>
            <a:pPr algn="ctr"/>
            <a:r>
              <a:rPr lang="en-GB" dirty="0" smtClean="0">
                <a:solidFill>
                  <a:schemeClr val="accent3">
                    <a:lumMod val="50000"/>
                  </a:schemeClr>
                </a:solidFill>
              </a:rPr>
              <a:t>Schools Direct</a:t>
            </a:r>
            <a:endParaRPr lang="en-GB" dirty="0">
              <a:solidFill>
                <a:schemeClr val="accent3">
                  <a:lumMod val="50000"/>
                </a:schemeClr>
              </a:solidFill>
            </a:endParaRPr>
          </a:p>
        </p:txBody>
      </p:sp>
      <p:pic>
        <p:nvPicPr>
          <p:cNvPr id="1026" name="Picture 2" descr="4D46168C-C976-4C7B-9CD7-2D402B24278A-L0-00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749" t="16566" r="16588" b="27844"/>
          <a:stretch/>
        </p:blipFill>
        <p:spPr bwMode="auto">
          <a:xfrm>
            <a:off x="7321408" y="4234444"/>
            <a:ext cx="1454432" cy="179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04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8050" y="569144"/>
            <a:ext cx="9027698" cy="615553"/>
          </a:xfrm>
        </p:spPr>
        <p:txBody>
          <a:bodyPr/>
          <a:lstStyle/>
          <a:p>
            <a:r>
              <a:rPr lang="en-GB" dirty="0"/>
              <a:t>Twitter - A great way to keep in </a:t>
            </a:r>
            <a:r>
              <a:rPr lang="en-GB" dirty="0" smtClean="0"/>
              <a:t>touch</a:t>
            </a:r>
            <a:endParaRPr lang="en-GB" dirty="0"/>
          </a:p>
        </p:txBody>
      </p:sp>
      <p:sp>
        <p:nvSpPr>
          <p:cNvPr id="6" name="Content Placeholder 5"/>
          <p:cNvSpPr>
            <a:spLocks noGrp="1"/>
          </p:cNvSpPr>
          <p:nvPr>
            <p:ph sz="half" idx="2"/>
          </p:nvPr>
        </p:nvSpPr>
        <p:spPr>
          <a:xfrm>
            <a:off x="469900" y="1495425"/>
            <a:ext cx="4386453" cy="4154984"/>
          </a:xfrm>
        </p:spPr>
        <p:txBody>
          <a:bodyPr/>
          <a:lstStyle/>
          <a:p>
            <a:endParaRPr lang="en-GB" dirty="0" smtClean="0"/>
          </a:p>
          <a:p>
            <a:endParaRPr lang="en-GB" dirty="0"/>
          </a:p>
          <a:p>
            <a:r>
              <a:rPr lang="en-GB" sz="2400" b="1" dirty="0" smtClean="0"/>
              <a:t>SCHOOL TWITTER ADDRESS</a:t>
            </a:r>
          </a:p>
          <a:p>
            <a:endParaRPr lang="en-GB" sz="2400" dirty="0" smtClean="0"/>
          </a:p>
          <a:p>
            <a:pPr algn="ctr"/>
            <a:r>
              <a:rPr lang="en-GB" sz="2400" dirty="0" smtClean="0"/>
              <a:t>@</a:t>
            </a:r>
            <a:r>
              <a:rPr lang="en-GB" sz="2400" dirty="0" err="1" smtClean="0"/>
              <a:t>ElmridgeSch</a:t>
            </a:r>
            <a:endParaRPr lang="en-GB" sz="2400" dirty="0"/>
          </a:p>
          <a:p>
            <a:endParaRPr lang="en-GB" sz="2400" dirty="0" smtClean="0"/>
          </a:p>
          <a:p>
            <a:endParaRPr lang="en-GB" sz="2400" dirty="0" smtClean="0"/>
          </a:p>
          <a:p>
            <a:endParaRPr lang="en-GB" sz="2400" dirty="0"/>
          </a:p>
          <a:p>
            <a:r>
              <a:rPr lang="en-GB" sz="2400" b="1" dirty="0" smtClean="0"/>
              <a:t>CLASS TWITTER ADDRESS</a:t>
            </a:r>
          </a:p>
          <a:p>
            <a:endParaRPr lang="en-GB" sz="2400" dirty="0" smtClean="0"/>
          </a:p>
          <a:p>
            <a:pPr algn="ctr"/>
            <a:r>
              <a:rPr lang="en-GB" sz="2400" dirty="0" smtClean="0"/>
              <a:t>@ElmridgeSchY5</a:t>
            </a:r>
            <a:endParaRPr lang="en-GB" sz="2400" dirty="0"/>
          </a:p>
          <a:p>
            <a:endParaRPr lang="en-GB" dirty="0"/>
          </a:p>
        </p:txBody>
      </p:sp>
      <p:pic>
        <p:nvPicPr>
          <p:cNvPr id="8" name="Content Placeholder 7"/>
          <p:cNvPicPr>
            <a:picLocks noGrp="1" noChangeAspect="1"/>
          </p:cNvPicPr>
          <p:nvPr>
            <p:ph sz="half" idx="3"/>
          </p:nvPr>
        </p:nvPicPr>
        <p:blipFill>
          <a:blip r:embed="rId2">
            <a:extLst>
              <a:ext uri="{28A0092B-C50C-407E-A947-70E740481C1C}">
                <a14:useLocalDpi xmlns:a14="http://schemas.microsoft.com/office/drawing/2010/main" val="0"/>
              </a:ext>
            </a:extLst>
          </a:blip>
          <a:stretch>
            <a:fillRect/>
          </a:stretch>
        </p:blipFill>
        <p:spPr>
          <a:xfrm>
            <a:off x="5422900" y="2372917"/>
            <a:ext cx="2952381" cy="2400000"/>
          </a:xfrm>
        </p:spPr>
      </p:pic>
    </p:spTree>
    <p:extLst>
      <p:ext uri="{BB962C8B-B14F-4D97-AF65-F5344CB8AC3E}">
        <p14:creationId xmlns:p14="http://schemas.microsoft.com/office/powerpoint/2010/main" val="2539020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65100" y="428625"/>
            <a:ext cx="7576855" cy="5961632"/>
          </a:xfrm>
        </p:spPr>
        <p:txBody>
          <a:bodyPr/>
          <a:lstStyle/>
          <a:p>
            <a:r>
              <a:rPr lang="en-GB" altLang="en-US" sz="3970" dirty="0" smtClean="0"/>
              <a:t>Reminders</a:t>
            </a:r>
            <a:br>
              <a:rPr lang="en-GB" altLang="en-US" sz="3970" dirty="0" smtClean="0"/>
            </a:br>
            <a:r>
              <a:rPr lang="en-GB" altLang="en-US" sz="3970" dirty="0"/>
              <a:t/>
            </a:r>
            <a:br>
              <a:rPr lang="en-GB" altLang="en-US" sz="3970" dirty="0"/>
            </a:br>
            <a:r>
              <a:rPr lang="en-GB" altLang="en-US" sz="2800" dirty="0" smtClean="0">
                <a:solidFill>
                  <a:schemeClr val="accent3">
                    <a:lumMod val="50000"/>
                  </a:schemeClr>
                </a:solidFill>
              </a:rPr>
              <a:t>School </a:t>
            </a:r>
            <a:r>
              <a:rPr lang="en-GB" altLang="en-US" sz="2800" dirty="0">
                <a:solidFill>
                  <a:schemeClr val="accent3">
                    <a:lumMod val="50000"/>
                  </a:schemeClr>
                </a:solidFill>
              </a:rPr>
              <a:t>uniform and </a:t>
            </a:r>
            <a:r>
              <a:rPr lang="en-GB" altLang="en-US" sz="2800" dirty="0" smtClean="0">
                <a:solidFill>
                  <a:schemeClr val="accent3">
                    <a:lumMod val="50000"/>
                  </a:schemeClr>
                </a:solidFill>
              </a:rPr>
              <a:t>haircuts</a:t>
            </a:r>
            <a:br>
              <a:rPr lang="en-GB" altLang="en-US" sz="2800" dirty="0" smtClean="0">
                <a:solidFill>
                  <a:schemeClr val="accent3">
                    <a:lumMod val="50000"/>
                  </a:schemeClr>
                </a:solidFill>
              </a:rPr>
            </a:br>
            <a:r>
              <a:rPr lang="en-GB" altLang="en-US" sz="2800" dirty="0">
                <a:solidFill>
                  <a:schemeClr val="accent3">
                    <a:lumMod val="50000"/>
                  </a:schemeClr>
                </a:solidFill>
              </a:rPr>
              <a:t/>
            </a:r>
            <a:br>
              <a:rPr lang="en-GB" altLang="en-US" sz="2800" dirty="0">
                <a:solidFill>
                  <a:schemeClr val="accent3">
                    <a:lumMod val="50000"/>
                  </a:schemeClr>
                </a:solidFill>
              </a:rPr>
            </a:br>
            <a:r>
              <a:rPr lang="en-GB" altLang="en-US" sz="2800" dirty="0" smtClean="0">
                <a:solidFill>
                  <a:schemeClr val="accent3">
                    <a:lumMod val="50000"/>
                  </a:schemeClr>
                </a:solidFill>
              </a:rPr>
              <a:t>Labelling property</a:t>
            </a:r>
            <a:br>
              <a:rPr lang="en-GB" altLang="en-US" sz="2800" dirty="0" smtClean="0">
                <a:solidFill>
                  <a:schemeClr val="accent3">
                    <a:lumMod val="50000"/>
                  </a:schemeClr>
                </a:solidFill>
              </a:rPr>
            </a:br>
            <a:r>
              <a:rPr lang="en-GB" altLang="en-US" sz="2800" dirty="0">
                <a:solidFill>
                  <a:schemeClr val="accent3">
                    <a:lumMod val="50000"/>
                  </a:schemeClr>
                </a:solidFill>
              </a:rPr>
              <a:t/>
            </a:r>
            <a:br>
              <a:rPr lang="en-GB" altLang="en-US" sz="2800" dirty="0">
                <a:solidFill>
                  <a:schemeClr val="accent3">
                    <a:lumMod val="50000"/>
                  </a:schemeClr>
                </a:solidFill>
              </a:rPr>
            </a:br>
            <a:r>
              <a:rPr lang="en-GB" altLang="en-US" sz="2800" dirty="0" smtClean="0">
                <a:solidFill>
                  <a:schemeClr val="accent3">
                    <a:lumMod val="50000"/>
                  </a:schemeClr>
                </a:solidFill>
              </a:rPr>
              <a:t>Healthy School</a:t>
            </a:r>
            <a:br>
              <a:rPr lang="en-GB" altLang="en-US" sz="2800" dirty="0" smtClean="0">
                <a:solidFill>
                  <a:schemeClr val="accent3">
                    <a:lumMod val="50000"/>
                  </a:schemeClr>
                </a:solidFill>
              </a:rPr>
            </a:br>
            <a:r>
              <a:rPr lang="en-GB" altLang="en-US" sz="2800" dirty="0">
                <a:solidFill>
                  <a:schemeClr val="accent3">
                    <a:lumMod val="50000"/>
                  </a:schemeClr>
                </a:solidFill>
              </a:rPr>
              <a:t/>
            </a:r>
            <a:br>
              <a:rPr lang="en-GB" altLang="en-US" sz="2800" dirty="0">
                <a:solidFill>
                  <a:schemeClr val="accent3">
                    <a:lumMod val="50000"/>
                  </a:schemeClr>
                </a:solidFill>
              </a:rPr>
            </a:br>
            <a:r>
              <a:rPr lang="en-GB" altLang="en-US" sz="2800" dirty="0" smtClean="0">
                <a:solidFill>
                  <a:schemeClr val="accent3">
                    <a:lumMod val="50000"/>
                  </a:schemeClr>
                </a:solidFill>
              </a:rPr>
              <a:t>Walking to school</a:t>
            </a:r>
            <a:br>
              <a:rPr lang="en-GB" altLang="en-US" sz="2800" dirty="0" smtClean="0">
                <a:solidFill>
                  <a:schemeClr val="accent3">
                    <a:lumMod val="50000"/>
                  </a:schemeClr>
                </a:solidFill>
              </a:rPr>
            </a:br>
            <a:r>
              <a:rPr lang="en-GB" altLang="en-US" sz="2800" dirty="0">
                <a:solidFill>
                  <a:schemeClr val="accent3">
                    <a:lumMod val="50000"/>
                  </a:schemeClr>
                </a:solidFill>
              </a:rPr>
              <a:t/>
            </a:r>
            <a:br>
              <a:rPr lang="en-GB" altLang="en-US" sz="2800" dirty="0">
                <a:solidFill>
                  <a:schemeClr val="accent3">
                    <a:lumMod val="50000"/>
                  </a:schemeClr>
                </a:solidFill>
              </a:rPr>
            </a:br>
            <a:r>
              <a:rPr lang="en-GB" altLang="en-US" sz="2800" dirty="0" smtClean="0">
                <a:solidFill>
                  <a:schemeClr val="accent3">
                    <a:lumMod val="50000"/>
                  </a:schemeClr>
                </a:solidFill>
              </a:rPr>
              <a:t>Wrap around care</a:t>
            </a:r>
            <a:br>
              <a:rPr lang="en-GB" altLang="en-US" sz="2800" dirty="0" smtClean="0">
                <a:solidFill>
                  <a:schemeClr val="accent3">
                    <a:lumMod val="50000"/>
                  </a:schemeClr>
                </a:solidFill>
              </a:rPr>
            </a:br>
            <a:r>
              <a:rPr lang="en-GB" altLang="en-US" sz="2800" dirty="0">
                <a:solidFill>
                  <a:schemeClr val="accent3">
                    <a:lumMod val="50000"/>
                  </a:schemeClr>
                </a:solidFill>
              </a:rPr>
              <a:t/>
            </a:r>
            <a:br>
              <a:rPr lang="en-GB" altLang="en-US" sz="2800" dirty="0">
                <a:solidFill>
                  <a:schemeClr val="accent3">
                    <a:lumMod val="50000"/>
                  </a:schemeClr>
                </a:solidFill>
              </a:rPr>
            </a:br>
            <a:r>
              <a:rPr lang="en-GB" altLang="en-US" sz="2800" dirty="0" smtClean="0">
                <a:solidFill>
                  <a:schemeClr val="accent3">
                    <a:lumMod val="50000"/>
                  </a:schemeClr>
                </a:solidFill>
              </a:rPr>
              <a:t>Class WhatsApp</a:t>
            </a:r>
            <a:endParaRPr lang="en-GB" altLang="en-US" sz="2800" dirty="0">
              <a:solidFill>
                <a:schemeClr val="accent3">
                  <a:lumMod val="50000"/>
                </a:schemeClr>
              </a:solidFill>
            </a:endParaRPr>
          </a:p>
        </p:txBody>
      </p:sp>
    </p:spTree>
    <p:extLst>
      <p:ext uri="{BB962C8B-B14F-4D97-AF65-F5344CB8AC3E}">
        <p14:creationId xmlns:p14="http://schemas.microsoft.com/office/powerpoint/2010/main" val="1594198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276225"/>
            <a:ext cx="9027698" cy="635000"/>
          </a:xfrm>
        </p:spPr>
        <p:txBody>
          <a:bodyPr/>
          <a:lstStyle/>
          <a:p>
            <a:r>
              <a:rPr lang="en-GB" dirty="0" smtClean="0"/>
              <a:t>Home School Agreement</a:t>
            </a:r>
            <a:endParaRPr lang="en-GB" dirty="0"/>
          </a:p>
        </p:txBody>
      </p:sp>
      <p:sp>
        <p:nvSpPr>
          <p:cNvPr id="3" name="Text Placeholder 2"/>
          <p:cNvSpPr>
            <a:spLocks noGrp="1"/>
          </p:cNvSpPr>
          <p:nvPr>
            <p:ph type="body" idx="1"/>
          </p:nvPr>
        </p:nvSpPr>
        <p:spPr>
          <a:xfrm>
            <a:off x="544599" y="1038225"/>
            <a:ext cx="9029199" cy="5324535"/>
          </a:xfrm>
        </p:spPr>
        <p:txBody>
          <a:bodyPr/>
          <a:lstStyle/>
          <a:p>
            <a:r>
              <a:rPr lang="en-GB" b="1" dirty="0"/>
              <a:t>Pledges for the parent(s) or guardian(s</a:t>
            </a:r>
            <a:r>
              <a:rPr lang="en-GB" b="1" dirty="0" smtClean="0"/>
              <a:t>):</a:t>
            </a:r>
            <a:r>
              <a:rPr lang="en-GB" dirty="0"/>
              <a:t> </a:t>
            </a:r>
            <a:r>
              <a:rPr lang="en-GB" dirty="0" smtClean="0"/>
              <a:t> </a:t>
            </a:r>
            <a:r>
              <a:rPr lang="en-GB" b="1" dirty="0" smtClean="0"/>
              <a:t>I/we </a:t>
            </a:r>
            <a:r>
              <a:rPr lang="en-GB" b="1" dirty="0"/>
              <a:t>promise that, having chosen Elmridge Primary </a:t>
            </a:r>
            <a:r>
              <a:rPr lang="en-GB" b="1" dirty="0" smtClean="0"/>
              <a:t>School, </a:t>
            </a:r>
            <a:r>
              <a:rPr lang="en-GB" b="1" dirty="0"/>
              <a:t>I/we will accept the school’s overall aims and objectives, and positively support the class teacher.</a:t>
            </a:r>
            <a:endParaRPr lang="en-GB" dirty="0"/>
          </a:p>
          <a:p>
            <a:r>
              <a:rPr lang="en-GB" b="1" dirty="0"/>
              <a:t> </a:t>
            </a:r>
            <a:endParaRPr lang="en-GB" dirty="0"/>
          </a:p>
          <a:p>
            <a:r>
              <a:rPr lang="en-GB" dirty="0" smtClean="0"/>
              <a:t>I/we will endeavour to:</a:t>
            </a:r>
          </a:p>
          <a:p>
            <a:pPr lvl="0"/>
            <a:r>
              <a:rPr lang="en-GB" b="1" dirty="0" smtClean="0"/>
              <a:t> </a:t>
            </a:r>
            <a:endParaRPr lang="en-GB" dirty="0" smtClean="0"/>
          </a:p>
          <a:p>
            <a:pPr marL="285750" lvl="0" indent="-285750">
              <a:buFont typeface="Arial" panose="020B0604020202020204" pitchFamily="34" charset="0"/>
              <a:buChar char="•"/>
            </a:pPr>
            <a:r>
              <a:rPr lang="en-GB" sz="2000" dirty="0" smtClean="0"/>
              <a:t>Ensure regular attendance and punctuality, and provide explanations for absence</a:t>
            </a:r>
          </a:p>
          <a:p>
            <a:pPr marL="285750" lvl="0" indent="-285750">
              <a:buFont typeface="Arial" panose="020B0604020202020204" pitchFamily="34" charset="0"/>
              <a:buChar char="•"/>
            </a:pPr>
            <a:r>
              <a:rPr lang="en-GB" sz="2000" dirty="0" smtClean="0"/>
              <a:t>Support high standards of work and behaviour</a:t>
            </a:r>
          </a:p>
          <a:p>
            <a:pPr marL="285750" lvl="0" indent="-285750">
              <a:buFont typeface="Arial" panose="020B0604020202020204" pitchFamily="34" charset="0"/>
              <a:buChar char="•"/>
            </a:pPr>
            <a:r>
              <a:rPr lang="en-GB" sz="2000" dirty="0" smtClean="0"/>
              <a:t>Ensure that the school has up-to-date information for emergency contacts</a:t>
            </a:r>
          </a:p>
          <a:p>
            <a:pPr marL="285750" lvl="0" indent="-285750">
              <a:buFont typeface="Arial" panose="020B0604020202020204" pitchFamily="34" charset="0"/>
              <a:buChar char="•"/>
            </a:pPr>
            <a:r>
              <a:rPr lang="en-GB" sz="2000" dirty="0" smtClean="0"/>
              <a:t>Keep the school informed on end-of-day child collection arrangements, and support the code of conduct, which seeks to guarantee a caring, secure and disciplined environment</a:t>
            </a:r>
          </a:p>
          <a:p>
            <a:pPr marL="285750" lvl="0" indent="-285750">
              <a:buFont typeface="Arial" panose="020B0604020202020204" pitchFamily="34" charset="0"/>
              <a:buChar char="•"/>
            </a:pPr>
            <a:r>
              <a:rPr lang="en-GB" sz="2000" dirty="0" smtClean="0"/>
              <a:t>Let the school know of any problems which might effect work or behaviour</a:t>
            </a:r>
          </a:p>
          <a:p>
            <a:pPr marL="285750" lvl="0" indent="-285750">
              <a:buFont typeface="Arial" panose="020B0604020202020204" pitchFamily="34" charset="0"/>
              <a:buChar char="•"/>
            </a:pPr>
            <a:r>
              <a:rPr lang="en-GB" sz="2000" dirty="0" smtClean="0"/>
              <a:t>Attend parent-teacher consultations about attainment and progress</a:t>
            </a:r>
          </a:p>
          <a:p>
            <a:pPr marL="285750" lvl="0" indent="-285750">
              <a:buFont typeface="Arial" panose="020B0604020202020204" pitchFamily="34" charset="0"/>
              <a:buChar char="•"/>
            </a:pPr>
            <a:r>
              <a:rPr lang="en-GB" sz="2000" dirty="0" smtClean="0"/>
              <a:t>Encourage homework and other opportunities for home learning</a:t>
            </a:r>
          </a:p>
          <a:p>
            <a:pPr marL="285750" lvl="0" indent="-285750">
              <a:buFont typeface="Arial" panose="020B0604020202020204" pitchFamily="34" charset="0"/>
              <a:buChar char="•"/>
            </a:pPr>
            <a:r>
              <a:rPr lang="en-GB" sz="2000" dirty="0" smtClean="0"/>
              <a:t>Support school community events</a:t>
            </a:r>
          </a:p>
          <a:p>
            <a:pPr marL="285750" lvl="0" indent="-285750">
              <a:buFont typeface="Arial" panose="020B0604020202020204" pitchFamily="34" charset="0"/>
              <a:buChar char="•"/>
            </a:pPr>
            <a:r>
              <a:rPr lang="en-GB" sz="2000" dirty="0" smtClean="0"/>
              <a:t>Support all school policies</a:t>
            </a:r>
          </a:p>
          <a:p>
            <a:endParaRPr lang="en-GB" dirty="0"/>
          </a:p>
        </p:txBody>
      </p:sp>
    </p:spTree>
    <p:extLst>
      <p:ext uri="{BB962C8B-B14F-4D97-AF65-F5344CB8AC3E}">
        <p14:creationId xmlns:p14="http://schemas.microsoft.com/office/powerpoint/2010/main" val="2392684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050" y="569144"/>
            <a:ext cx="9027698" cy="615553"/>
          </a:xfrm>
        </p:spPr>
        <p:txBody>
          <a:bodyPr/>
          <a:lstStyle/>
          <a:p>
            <a:r>
              <a:rPr lang="en-GB" dirty="0"/>
              <a:t>Free School Meals/Pupil Premium</a:t>
            </a:r>
          </a:p>
        </p:txBody>
      </p:sp>
      <p:sp>
        <p:nvSpPr>
          <p:cNvPr id="3" name="Text Placeholder 2"/>
          <p:cNvSpPr>
            <a:spLocks noGrp="1"/>
          </p:cNvSpPr>
          <p:nvPr>
            <p:ph type="body" idx="1"/>
          </p:nvPr>
        </p:nvSpPr>
        <p:spPr>
          <a:xfrm>
            <a:off x="527300" y="1419225"/>
            <a:ext cx="9029199" cy="5016758"/>
          </a:xfrm>
        </p:spPr>
        <p:txBody>
          <a:bodyPr/>
          <a:lstStyle/>
          <a:p>
            <a:pPr marL="285750" indent="-285750">
              <a:buFont typeface="Arial" panose="020B0604020202020204" pitchFamily="34" charset="0"/>
              <a:buChar char="•"/>
              <a:defRPr/>
            </a:pPr>
            <a:r>
              <a:rPr lang="en-GB" sz="2200" dirty="0"/>
              <a:t>All children in Reception, Year 1 and Year 2 automatically get free school meals ‘Universal Free School Meal’</a:t>
            </a:r>
          </a:p>
          <a:p>
            <a:pPr marL="285750" indent="-285750">
              <a:buFont typeface="Arial" panose="020B0604020202020204" pitchFamily="34" charset="0"/>
              <a:buChar char="•"/>
              <a:defRPr/>
            </a:pPr>
            <a:r>
              <a:rPr lang="en-GB" sz="2200" dirty="0"/>
              <a:t>From Year 3 onwards a free school meal is income-related</a:t>
            </a:r>
          </a:p>
          <a:p>
            <a:pPr marL="285750" indent="-285750">
              <a:buFont typeface="Arial" panose="020B0604020202020204" pitchFamily="34" charset="0"/>
              <a:buChar char="•"/>
              <a:defRPr/>
            </a:pPr>
            <a:r>
              <a:rPr lang="en-GB" sz="2200" dirty="0"/>
              <a:t>All children from Reception to Year 6 may be eligible for a free school meal</a:t>
            </a:r>
          </a:p>
          <a:p>
            <a:pPr marL="285750" indent="-285750">
              <a:buFont typeface="Arial" panose="020B0604020202020204" pitchFamily="34" charset="0"/>
              <a:buChar char="•"/>
              <a:defRPr/>
            </a:pPr>
            <a:r>
              <a:rPr lang="en-GB" sz="2200" dirty="0"/>
              <a:t>Receipt of free school meal results in school receiving pupil premium funding </a:t>
            </a:r>
            <a:r>
              <a:rPr lang="en-GB" sz="2200" dirty="0" smtClean="0"/>
              <a:t>currently of </a:t>
            </a:r>
            <a:r>
              <a:rPr lang="en-GB" sz="2200" dirty="0"/>
              <a:t>£1300 per pupil per year, the money must contribute to ‘raising the attainment of disadvantaged pupils &amp; closing the gap with peers’</a:t>
            </a:r>
          </a:p>
          <a:p>
            <a:pPr marL="285750" indent="-285750">
              <a:buFont typeface="Arial" panose="020B0604020202020204" pitchFamily="34" charset="0"/>
              <a:buChar char="•"/>
              <a:defRPr/>
            </a:pPr>
            <a:r>
              <a:rPr lang="en-GB" sz="2200" dirty="0"/>
              <a:t>Pupil Premium funding still needs to be claimed even if your child is receiving the Universal Infant Free School Meal in Reception, Year 1 or Year 2 classes</a:t>
            </a:r>
          </a:p>
          <a:p>
            <a:pPr marL="285750" indent="-285750">
              <a:buFont typeface="Arial" panose="020B0604020202020204" pitchFamily="34" charset="0"/>
              <a:buChar char="•"/>
              <a:defRPr/>
            </a:pPr>
            <a:r>
              <a:rPr lang="en-GB" sz="2200" dirty="0"/>
              <a:t>To apply you will need to share your National Insurance details with school.  This can be used by school to check whether your child is eligible for the pupil premium funding</a:t>
            </a:r>
          </a:p>
          <a:p>
            <a:pPr marL="285750" indent="-285750">
              <a:buFont typeface="Arial" panose="020B0604020202020204" pitchFamily="34" charset="0"/>
              <a:buChar char="•"/>
              <a:defRPr/>
            </a:pPr>
            <a:r>
              <a:rPr lang="en-GB" sz="2200" dirty="0"/>
              <a:t>School must have written permission from parents to use their information</a:t>
            </a:r>
          </a:p>
          <a:p>
            <a:pPr marL="285750" indent="-285750">
              <a:buFont typeface="Arial" panose="020B0604020202020204" pitchFamily="34" charset="0"/>
              <a:buChar char="•"/>
              <a:defRPr/>
            </a:pPr>
            <a:r>
              <a:rPr lang="en-GB" sz="2200" dirty="0"/>
              <a:t>Check with the school office if you feel you may be eligible</a:t>
            </a:r>
          </a:p>
          <a:p>
            <a:endParaRPr lang="en-GB" dirty="0"/>
          </a:p>
        </p:txBody>
      </p:sp>
    </p:spTree>
    <p:extLst>
      <p:ext uri="{BB962C8B-B14F-4D97-AF65-F5344CB8AC3E}">
        <p14:creationId xmlns:p14="http://schemas.microsoft.com/office/powerpoint/2010/main" val="3309152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4466" dirty="0">
                <a:solidFill>
                  <a:schemeClr val="accent3">
                    <a:lumMod val="50000"/>
                  </a:schemeClr>
                </a:solidFill>
              </a:rPr>
              <a:t>Key Stage Fund </a:t>
            </a:r>
          </a:p>
        </p:txBody>
      </p:sp>
      <p:sp>
        <p:nvSpPr>
          <p:cNvPr id="3" name="Content Placeholder 2"/>
          <p:cNvSpPr>
            <a:spLocks noGrp="1"/>
          </p:cNvSpPr>
          <p:nvPr>
            <p:ph type="body" idx="1"/>
          </p:nvPr>
        </p:nvSpPr>
        <p:spPr>
          <a:xfrm>
            <a:off x="526549" y="1419225"/>
            <a:ext cx="9029199" cy="4800600"/>
          </a:xfrm>
        </p:spPr>
        <p:txBody>
          <a:bodyPr>
            <a:normAutofit fontScale="92500"/>
          </a:bodyPr>
          <a:lstStyle/>
          <a:p>
            <a:pPr>
              <a:defRPr/>
            </a:pPr>
            <a:r>
              <a:rPr lang="en-GB" sz="2400" dirty="0" smtClean="0"/>
              <a:t>I would like to take this opportunity to thank those of you who have made a contribution to our Key Stage  Fund in previous years.</a:t>
            </a:r>
          </a:p>
          <a:p>
            <a:pPr>
              <a:defRPr/>
            </a:pPr>
            <a:r>
              <a:rPr lang="en-GB" sz="2400" dirty="0" smtClean="0"/>
              <a:t>As a Key Stage we really do appreciate your kindness and we put a great deal of thought into how to spend the money in order to achieve the maximum impact for your children.  </a:t>
            </a:r>
          </a:p>
          <a:p>
            <a:pPr>
              <a:defRPr/>
            </a:pPr>
            <a:r>
              <a:rPr lang="en-GB" sz="2400" dirty="0" smtClean="0"/>
              <a:t>At </a:t>
            </a:r>
            <a:r>
              <a:rPr lang="en-GB" sz="2400" dirty="0" err="1" smtClean="0"/>
              <a:t>Elmridge</a:t>
            </a:r>
            <a:r>
              <a:rPr lang="en-GB" sz="2400" dirty="0" smtClean="0"/>
              <a:t> we pride ourselves on our high quality learning opportunities that meet both the needs and interests of the children.  These activities often rely heavily on practical resources.  The fund also helps to provide additional resources and materials for developing the children’s creative side.  </a:t>
            </a:r>
            <a:endParaRPr lang="en-GB" sz="2400" dirty="0"/>
          </a:p>
          <a:p>
            <a:pPr>
              <a:defRPr/>
            </a:pPr>
            <a:r>
              <a:rPr lang="en-GB" sz="2400" dirty="0" smtClean="0"/>
              <a:t>We </a:t>
            </a:r>
            <a:r>
              <a:rPr lang="en-GB" sz="2400" dirty="0"/>
              <a:t>are inviting parents to make a voluntary contribution of £5 per term to help to contribute to these resources.  This is a total of £15 for the school year and works out at less than 50p per week of school. This donation can be made via your </a:t>
            </a:r>
            <a:r>
              <a:rPr lang="en-GB" sz="2400" dirty="0" err="1"/>
              <a:t>ParentPay</a:t>
            </a:r>
            <a:r>
              <a:rPr lang="en-GB" sz="2400" dirty="0"/>
              <a:t> account. If you are unable to pay by </a:t>
            </a:r>
            <a:r>
              <a:rPr lang="en-GB" sz="2400" dirty="0" err="1"/>
              <a:t>ParentPay</a:t>
            </a:r>
            <a:r>
              <a:rPr lang="en-GB" sz="2400" dirty="0"/>
              <a:t> then donations can be made in cash, or by cheque made payable to ‘</a:t>
            </a:r>
            <a:r>
              <a:rPr lang="en-GB" sz="2400" dirty="0" err="1"/>
              <a:t>Elmridge</a:t>
            </a:r>
            <a:r>
              <a:rPr lang="en-GB" sz="2400" dirty="0"/>
              <a:t> Primary’.</a:t>
            </a:r>
          </a:p>
          <a:p>
            <a:pPr>
              <a:defRPr/>
            </a:pPr>
            <a:endParaRPr lang="en-GB" dirty="0">
              <a:solidFill>
                <a:schemeClr val="accent3">
                  <a:lumMod val="50000"/>
                </a:schemeClr>
              </a:solidFill>
            </a:endParaRPr>
          </a:p>
        </p:txBody>
      </p:sp>
    </p:spTree>
    <p:extLst>
      <p:ext uri="{BB962C8B-B14F-4D97-AF65-F5344CB8AC3E}">
        <p14:creationId xmlns:p14="http://schemas.microsoft.com/office/powerpoint/2010/main" val="2094401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5613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829" y="428625"/>
            <a:ext cx="9448800" cy="553998"/>
          </a:xfrm>
        </p:spPr>
        <p:txBody>
          <a:bodyPr/>
          <a:lstStyle/>
          <a:p>
            <a:r>
              <a:rPr lang="en-GB" sz="3600" dirty="0" smtClean="0"/>
              <a:t>Supporting the transition back to school</a:t>
            </a:r>
            <a:endParaRPr lang="en-GB" sz="3600" dirty="0"/>
          </a:p>
        </p:txBody>
      </p:sp>
      <p:sp>
        <p:nvSpPr>
          <p:cNvPr id="3" name="Text Placeholder 2"/>
          <p:cNvSpPr>
            <a:spLocks noGrp="1"/>
          </p:cNvSpPr>
          <p:nvPr>
            <p:ph type="body" idx="1"/>
          </p:nvPr>
        </p:nvSpPr>
        <p:spPr>
          <a:xfrm>
            <a:off x="492829" y="1114879"/>
            <a:ext cx="9029199" cy="4431983"/>
          </a:xfrm>
        </p:spPr>
        <p:txBody>
          <a:bodyPr/>
          <a:lstStyle/>
          <a:p>
            <a:pPr marL="457200" indent="-457200">
              <a:buFont typeface="Arial" panose="020B0604020202020204" pitchFamily="34" charset="0"/>
              <a:buChar char="•"/>
            </a:pPr>
            <a:r>
              <a:rPr lang="en-GB" sz="2800" dirty="0" smtClean="0">
                <a:solidFill>
                  <a:schemeClr val="accent3">
                    <a:lumMod val="50000"/>
                  </a:schemeClr>
                </a:solidFill>
              </a:rPr>
              <a:t>Routine and Normality</a:t>
            </a:r>
          </a:p>
          <a:p>
            <a:pPr marL="457200" indent="-457200">
              <a:buFont typeface="Arial" panose="020B0604020202020204" pitchFamily="34" charset="0"/>
              <a:buChar char="•"/>
            </a:pPr>
            <a:endParaRPr lang="en-GB" sz="2800" dirty="0">
              <a:solidFill>
                <a:schemeClr val="accent3">
                  <a:lumMod val="50000"/>
                </a:schemeClr>
              </a:solidFill>
            </a:endParaRPr>
          </a:p>
          <a:p>
            <a:pPr marL="457200" indent="-457200">
              <a:buFont typeface="Arial" panose="020B0604020202020204" pitchFamily="34" charset="0"/>
              <a:buChar char="•"/>
            </a:pPr>
            <a:r>
              <a:rPr lang="en-GB" sz="2800" dirty="0" smtClean="0">
                <a:solidFill>
                  <a:schemeClr val="accent3">
                    <a:lumMod val="50000"/>
                  </a:schemeClr>
                </a:solidFill>
              </a:rPr>
              <a:t>Hygiene measures</a:t>
            </a:r>
          </a:p>
          <a:p>
            <a:endParaRPr lang="en-GB" sz="2800" dirty="0" smtClean="0">
              <a:solidFill>
                <a:schemeClr val="accent3">
                  <a:lumMod val="50000"/>
                </a:schemeClr>
              </a:solidFill>
            </a:endParaRPr>
          </a:p>
          <a:p>
            <a:pPr marL="457200" indent="-457200">
              <a:buFont typeface="Arial" panose="020B0604020202020204" pitchFamily="34" charset="0"/>
              <a:buChar char="•"/>
            </a:pPr>
            <a:r>
              <a:rPr lang="en-GB" sz="2800" dirty="0" smtClean="0">
                <a:solidFill>
                  <a:schemeClr val="accent3">
                    <a:lumMod val="50000"/>
                  </a:schemeClr>
                </a:solidFill>
              </a:rPr>
              <a:t>Additional measures</a:t>
            </a:r>
          </a:p>
          <a:p>
            <a:pPr marL="457200" indent="-457200">
              <a:buFont typeface="Arial" panose="020B0604020202020204" pitchFamily="34" charset="0"/>
              <a:buChar char="•"/>
            </a:pPr>
            <a:endParaRPr lang="en-GB" sz="2800" dirty="0">
              <a:solidFill>
                <a:schemeClr val="accent3">
                  <a:lumMod val="50000"/>
                </a:schemeClr>
              </a:solidFill>
            </a:endParaRPr>
          </a:p>
          <a:p>
            <a:pPr marL="457200" indent="-457200">
              <a:buFont typeface="Arial" panose="020B0604020202020204" pitchFamily="34" charset="0"/>
              <a:buChar char="•"/>
            </a:pPr>
            <a:r>
              <a:rPr lang="en-GB" sz="2800" dirty="0" smtClean="0">
                <a:solidFill>
                  <a:schemeClr val="accent3">
                    <a:lumMod val="50000"/>
                  </a:schemeClr>
                </a:solidFill>
              </a:rPr>
              <a:t>Early assessments &amp; Intervention</a:t>
            </a:r>
          </a:p>
          <a:p>
            <a:pPr marL="457200" indent="-457200">
              <a:buFont typeface="Arial" panose="020B0604020202020204" pitchFamily="34" charset="0"/>
              <a:buChar char="•"/>
            </a:pPr>
            <a:endParaRPr lang="en-GB" sz="2800" dirty="0">
              <a:solidFill>
                <a:schemeClr val="accent3">
                  <a:lumMod val="50000"/>
                </a:schemeClr>
              </a:solidFill>
            </a:endParaRPr>
          </a:p>
          <a:p>
            <a:pPr marL="457200" indent="-457200">
              <a:buFont typeface="Arial" panose="020B0604020202020204" pitchFamily="34" charset="0"/>
              <a:buChar char="•"/>
            </a:pPr>
            <a:r>
              <a:rPr lang="en-GB" sz="2800" dirty="0" smtClean="0">
                <a:solidFill>
                  <a:schemeClr val="accent3">
                    <a:lumMod val="50000"/>
                  </a:schemeClr>
                </a:solidFill>
              </a:rPr>
              <a:t>Supporting Wellbeing</a:t>
            </a:r>
          </a:p>
          <a:p>
            <a:endParaRPr lang="en-GB" dirty="0"/>
          </a:p>
          <a:p>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6751" r="39445" b="27833"/>
          <a:stretch/>
        </p:blipFill>
        <p:spPr>
          <a:xfrm>
            <a:off x="7984553" y="2585502"/>
            <a:ext cx="1917281" cy="262568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900" y="1114879"/>
            <a:ext cx="2758294" cy="184318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9297" y="4447287"/>
            <a:ext cx="2349500" cy="1570019"/>
          </a:xfrm>
          <a:prstGeom prst="rect">
            <a:avLst/>
          </a:prstGeom>
        </p:spPr>
      </p:pic>
    </p:spTree>
    <p:extLst>
      <p:ext uri="{BB962C8B-B14F-4D97-AF65-F5344CB8AC3E}">
        <p14:creationId xmlns:p14="http://schemas.microsoft.com/office/powerpoint/2010/main" val="426465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311993"/>
            <a:ext cx="9027698" cy="615553"/>
          </a:xfrm>
        </p:spPr>
        <p:txBody>
          <a:bodyPr/>
          <a:lstStyle/>
          <a:p>
            <a:r>
              <a:rPr lang="en-GB" dirty="0" smtClean="0"/>
              <a:t>Exciting Topics To Look Forward to</a:t>
            </a:r>
            <a:endParaRPr lang="en-GB" dirty="0"/>
          </a:p>
        </p:txBody>
      </p:sp>
      <p:sp>
        <p:nvSpPr>
          <p:cNvPr id="3" name="Text Placeholder 2"/>
          <p:cNvSpPr>
            <a:spLocks noGrp="1"/>
          </p:cNvSpPr>
          <p:nvPr>
            <p:ph type="body" idx="1"/>
          </p:nvPr>
        </p:nvSpPr>
        <p:spPr>
          <a:xfrm>
            <a:off x="60234" y="1281033"/>
            <a:ext cx="6572000" cy="3877985"/>
          </a:xfrm>
        </p:spPr>
        <p:txBody>
          <a:bodyPr/>
          <a:lstStyle/>
          <a:p>
            <a:r>
              <a:rPr lang="en-GB" sz="3600" dirty="0" smtClean="0">
                <a:solidFill>
                  <a:schemeClr val="accent3">
                    <a:lumMod val="50000"/>
                  </a:schemeClr>
                </a:solidFill>
              </a:rPr>
              <a:t>History – Local History</a:t>
            </a:r>
          </a:p>
          <a:p>
            <a:endParaRPr lang="en-GB" sz="3600" dirty="0">
              <a:solidFill>
                <a:schemeClr val="accent3">
                  <a:lumMod val="50000"/>
                </a:schemeClr>
              </a:solidFill>
            </a:endParaRPr>
          </a:p>
          <a:p>
            <a:r>
              <a:rPr lang="en-GB" sz="3600" dirty="0" smtClean="0">
                <a:solidFill>
                  <a:schemeClr val="accent3">
                    <a:lumMod val="50000"/>
                  </a:schemeClr>
                </a:solidFill>
              </a:rPr>
              <a:t>Geography – Maps &amp; orienteering</a:t>
            </a:r>
          </a:p>
          <a:p>
            <a:endParaRPr lang="en-GB" sz="3600" dirty="0">
              <a:solidFill>
                <a:schemeClr val="accent3">
                  <a:lumMod val="50000"/>
                </a:schemeClr>
              </a:solidFill>
            </a:endParaRPr>
          </a:p>
          <a:p>
            <a:r>
              <a:rPr lang="en-GB" sz="3600" dirty="0" smtClean="0">
                <a:solidFill>
                  <a:schemeClr val="accent3">
                    <a:lumMod val="50000"/>
                  </a:schemeClr>
                </a:solidFill>
              </a:rPr>
              <a:t>DT – Marble Run</a:t>
            </a:r>
          </a:p>
          <a:p>
            <a:endParaRPr lang="en-GB" sz="3600" dirty="0">
              <a:solidFill>
                <a:schemeClr val="accent3">
                  <a:lumMod val="50000"/>
                </a:schemeClr>
              </a:solidFill>
            </a:endParaRPr>
          </a:p>
          <a:p>
            <a:r>
              <a:rPr lang="en-GB" sz="3600" dirty="0" smtClean="0">
                <a:solidFill>
                  <a:schemeClr val="accent3">
                    <a:lumMod val="50000"/>
                  </a:schemeClr>
                </a:solidFill>
              </a:rPr>
              <a:t>Science - Space</a:t>
            </a:r>
            <a:endParaRPr lang="en-GB" sz="3600" dirty="0">
              <a:solidFill>
                <a:schemeClr val="accent3">
                  <a:lumMod val="50000"/>
                </a:schemeClr>
              </a:solidFill>
            </a:endParaRPr>
          </a:p>
        </p:txBody>
      </p:sp>
      <p:pic>
        <p:nvPicPr>
          <p:cNvPr id="5" name="Picture 4"/>
          <p:cNvPicPr>
            <a:picLocks noChangeAspect="1"/>
          </p:cNvPicPr>
          <p:nvPr/>
        </p:nvPicPr>
        <p:blipFill>
          <a:blip r:embed="rId2"/>
          <a:stretch>
            <a:fillRect/>
          </a:stretch>
        </p:blipFill>
        <p:spPr>
          <a:xfrm>
            <a:off x="7684846" y="1144307"/>
            <a:ext cx="2398954" cy="2989543"/>
          </a:xfrm>
          <a:prstGeom prst="rect">
            <a:avLst/>
          </a:prstGeom>
        </p:spPr>
      </p:pic>
      <p:pic>
        <p:nvPicPr>
          <p:cNvPr id="1026" name="Picture 2" descr="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14" t="6896" r="17690" b="15518"/>
          <a:stretch/>
        </p:blipFill>
        <p:spPr bwMode="auto">
          <a:xfrm>
            <a:off x="7684847" y="4133850"/>
            <a:ext cx="2398953"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5594145" y="3020492"/>
            <a:ext cx="2114550" cy="2307496"/>
          </a:xfrm>
          <a:prstGeom prst="rect">
            <a:avLst/>
          </a:prstGeom>
        </p:spPr>
      </p:pic>
      <p:pic>
        <p:nvPicPr>
          <p:cNvPr id="7" name="Picture 6"/>
          <p:cNvPicPr>
            <a:picLocks noChangeAspect="1"/>
          </p:cNvPicPr>
          <p:nvPr/>
        </p:nvPicPr>
        <p:blipFill>
          <a:blip r:embed="rId5"/>
          <a:stretch>
            <a:fillRect/>
          </a:stretch>
        </p:blipFill>
        <p:spPr>
          <a:xfrm>
            <a:off x="4813300" y="4851373"/>
            <a:ext cx="2871546" cy="2703979"/>
          </a:xfrm>
          <a:prstGeom prst="rect">
            <a:avLst/>
          </a:prstGeom>
        </p:spPr>
      </p:pic>
      <p:pic>
        <p:nvPicPr>
          <p:cNvPr id="1028" name="Picture 4" descr="Image"/>
          <p:cNvPicPr>
            <a:picLocks noChangeAspect="1" noChangeArrowheads="1"/>
          </p:cNvPicPr>
          <p:nvPr/>
        </p:nvPicPr>
        <p:blipFill rotWithShape="1">
          <a:blip r:embed="rId6">
            <a:extLst>
              <a:ext uri="{28A0092B-C50C-407E-A947-70E740481C1C}">
                <a14:useLocalDpi xmlns:a14="http://schemas.microsoft.com/office/drawing/2010/main" val="0"/>
              </a:ext>
            </a:extLst>
          </a:blip>
          <a:srcRect l="10781" t="17434" r="20817" b="18122"/>
          <a:stretch/>
        </p:blipFill>
        <p:spPr bwMode="auto">
          <a:xfrm>
            <a:off x="3841543" y="3220025"/>
            <a:ext cx="1752601"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48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050" y="569144"/>
            <a:ext cx="9027698" cy="615553"/>
          </a:xfrm>
        </p:spPr>
        <p:txBody>
          <a:bodyPr/>
          <a:lstStyle/>
          <a:p>
            <a:r>
              <a:rPr lang="en-GB" dirty="0" smtClean="0"/>
              <a:t>English</a:t>
            </a:r>
            <a:endParaRPr lang="en-GB" dirty="0"/>
          </a:p>
        </p:txBody>
      </p:sp>
      <p:sp>
        <p:nvSpPr>
          <p:cNvPr id="3" name="Text Placeholder 2"/>
          <p:cNvSpPr>
            <a:spLocks noGrp="1"/>
          </p:cNvSpPr>
          <p:nvPr>
            <p:ph type="body" idx="1"/>
          </p:nvPr>
        </p:nvSpPr>
        <p:spPr>
          <a:xfrm>
            <a:off x="165100" y="1343025"/>
            <a:ext cx="6572000" cy="3877985"/>
          </a:xfrm>
        </p:spPr>
        <p:txBody>
          <a:bodyPr/>
          <a:lstStyle/>
          <a:p>
            <a:r>
              <a:rPr lang="en-GB" sz="3600" dirty="0" smtClean="0">
                <a:solidFill>
                  <a:schemeClr val="accent3">
                    <a:lumMod val="50000"/>
                  </a:schemeClr>
                </a:solidFill>
              </a:rPr>
              <a:t>Catch up sessions</a:t>
            </a:r>
          </a:p>
          <a:p>
            <a:endParaRPr lang="en-GB" sz="3600" dirty="0">
              <a:solidFill>
                <a:schemeClr val="accent3">
                  <a:lumMod val="50000"/>
                </a:schemeClr>
              </a:solidFill>
            </a:endParaRPr>
          </a:p>
          <a:p>
            <a:r>
              <a:rPr lang="en-GB" sz="3600" dirty="0" smtClean="0">
                <a:solidFill>
                  <a:schemeClr val="accent3">
                    <a:lumMod val="50000"/>
                  </a:schemeClr>
                </a:solidFill>
              </a:rPr>
              <a:t>Shakespeare project</a:t>
            </a:r>
          </a:p>
          <a:p>
            <a:endParaRPr lang="en-GB" sz="3600" dirty="0">
              <a:solidFill>
                <a:schemeClr val="accent3">
                  <a:lumMod val="50000"/>
                </a:schemeClr>
              </a:solidFill>
            </a:endParaRPr>
          </a:p>
          <a:p>
            <a:r>
              <a:rPr lang="en-GB" sz="3600" dirty="0" smtClean="0">
                <a:solidFill>
                  <a:schemeClr val="accent3">
                    <a:lumMod val="50000"/>
                  </a:schemeClr>
                </a:solidFill>
              </a:rPr>
              <a:t>Class Novel</a:t>
            </a:r>
          </a:p>
          <a:p>
            <a:endParaRPr lang="en-GB" sz="3600" dirty="0">
              <a:solidFill>
                <a:schemeClr val="accent3">
                  <a:lumMod val="50000"/>
                </a:schemeClr>
              </a:solidFill>
            </a:endParaRPr>
          </a:p>
          <a:p>
            <a:r>
              <a:rPr lang="en-GB" sz="3600" dirty="0" smtClean="0">
                <a:solidFill>
                  <a:schemeClr val="accent3">
                    <a:lumMod val="50000"/>
                  </a:schemeClr>
                </a:solidFill>
              </a:rPr>
              <a:t>Journalism</a:t>
            </a:r>
            <a:endParaRPr lang="en-GB" sz="3600" dirty="0">
              <a:solidFill>
                <a:schemeClr val="accent3">
                  <a:lumMod val="50000"/>
                </a:schemeClr>
              </a:solidFill>
            </a:endParaRPr>
          </a:p>
        </p:txBody>
      </p:sp>
      <p:pic>
        <p:nvPicPr>
          <p:cNvPr id="205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900" y="280160"/>
            <a:ext cx="4048876" cy="30254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1220" t="16961" b="6568"/>
          <a:stretch/>
        </p:blipFill>
        <p:spPr bwMode="auto">
          <a:xfrm rot="715108">
            <a:off x="7559035" y="3647541"/>
            <a:ext cx="2293741" cy="26446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b="25527"/>
          <a:stretch/>
        </p:blipFill>
        <p:spPr>
          <a:xfrm>
            <a:off x="3594100" y="2962674"/>
            <a:ext cx="4000500" cy="2225715"/>
          </a:xfrm>
          <a:prstGeom prst="rect">
            <a:avLst/>
          </a:prstGeom>
        </p:spPr>
      </p:pic>
      <p:pic>
        <p:nvPicPr>
          <p:cNvPr id="5" name="Picture 4"/>
          <p:cNvPicPr>
            <a:picLocks noChangeAspect="1"/>
          </p:cNvPicPr>
          <p:nvPr/>
        </p:nvPicPr>
        <p:blipFill>
          <a:blip r:embed="rId5"/>
          <a:stretch>
            <a:fillRect/>
          </a:stretch>
        </p:blipFill>
        <p:spPr>
          <a:xfrm>
            <a:off x="4605570" y="5262532"/>
            <a:ext cx="2705100" cy="2020869"/>
          </a:xfrm>
          <a:prstGeom prst="rect">
            <a:avLst/>
          </a:prstGeom>
        </p:spPr>
      </p:pic>
    </p:spTree>
    <p:extLst>
      <p:ext uri="{BB962C8B-B14F-4D97-AF65-F5344CB8AC3E}">
        <p14:creationId xmlns:p14="http://schemas.microsoft.com/office/powerpoint/2010/main" val="1295071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58500" y="299369"/>
            <a:ext cx="9027698" cy="635000"/>
          </a:xfrm>
        </p:spPr>
        <p:txBody>
          <a:bodyPr/>
          <a:lstStyle/>
          <a:p>
            <a:r>
              <a:rPr lang="en-GB" altLang="en-US" smtClean="0"/>
              <a:t>Reading</a:t>
            </a:r>
          </a:p>
        </p:txBody>
      </p:sp>
      <p:sp>
        <p:nvSpPr>
          <p:cNvPr id="9219" name="Rectangle 3"/>
          <p:cNvSpPr>
            <a:spLocks noChangeArrowheads="1"/>
          </p:cNvSpPr>
          <p:nvPr/>
        </p:nvSpPr>
        <p:spPr bwMode="auto">
          <a:xfrm>
            <a:off x="157559" y="985623"/>
            <a:ext cx="6829324" cy="111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en-US" altLang="en-US" sz="2206" b="1"/>
              <a:t>There is no such thing as a child who hates to read; there are only children who have not found the right book.</a:t>
            </a:r>
            <a:r>
              <a:rPr lang="en-US" altLang="en-US" sz="2206"/>
              <a:t> —Frank Serafini</a:t>
            </a:r>
            <a:endParaRPr lang="en-GB" altLang="en-US" sz="2206"/>
          </a:p>
        </p:txBody>
      </p:sp>
      <p:sp>
        <p:nvSpPr>
          <p:cNvPr id="6" name="Rectangle 5"/>
          <p:cNvSpPr>
            <a:spLocks noChangeArrowheads="1"/>
          </p:cNvSpPr>
          <p:nvPr/>
        </p:nvSpPr>
        <p:spPr bwMode="auto">
          <a:xfrm>
            <a:off x="2816812" y="2272357"/>
            <a:ext cx="7067413" cy="14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en-US" altLang="en-US" sz="2206" b="1"/>
              <a:t>You may have tangible wealth untold; caskets of jewels and coffers of gold. Richer than I you can never be. I had a mother who read to me.</a:t>
            </a:r>
            <a:r>
              <a:rPr lang="en-US" altLang="en-US" sz="2206"/>
              <a:t> —Strickland Gillian</a:t>
            </a:r>
            <a:endParaRPr lang="en-GB" altLang="en-US" sz="2206"/>
          </a:p>
        </p:txBody>
      </p:sp>
      <p:sp>
        <p:nvSpPr>
          <p:cNvPr id="8" name="Rectangle 7"/>
          <p:cNvSpPr>
            <a:spLocks noChangeArrowheads="1"/>
          </p:cNvSpPr>
          <p:nvPr/>
        </p:nvSpPr>
        <p:spPr bwMode="auto">
          <a:xfrm>
            <a:off x="276605" y="3781426"/>
            <a:ext cx="7463063" cy="111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en-US" altLang="en-US" sz="2206" b="1"/>
              <a:t>Reading should not be presented to children as a chore or duty.  It should be offered to them as a precious gift.</a:t>
            </a:r>
            <a:r>
              <a:rPr lang="en-US" altLang="en-US" sz="2206"/>
              <a:t> —Kate DiCamillo</a:t>
            </a:r>
            <a:endParaRPr lang="en-GB" altLang="en-US" sz="2206"/>
          </a:p>
        </p:txBody>
      </p:sp>
      <p:sp>
        <p:nvSpPr>
          <p:cNvPr id="9" name="Rectangle 8"/>
          <p:cNvSpPr>
            <a:spLocks noChangeArrowheads="1"/>
          </p:cNvSpPr>
          <p:nvPr/>
        </p:nvSpPr>
        <p:spPr bwMode="auto">
          <a:xfrm>
            <a:off x="276604" y="5209964"/>
            <a:ext cx="9607621" cy="43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r>
              <a:rPr lang="en-GB" altLang="en-US" sz="2206">
                <a:solidFill>
                  <a:srgbClr val="7030A0"/>
                </a:solidFill>
              </a:rPr>
              <a:t>We are keen to keep raising the profile of reading.</a:t>
            </a:r>
          </a:p>
        </p:txBody>
      </p:sp>
    </p:spTree>
    <p:extLst>
      <p:ext uri="{BB962C8B-B14F-4D97-AF65-F5344CB8AC3E}">
        <p14:creationId xmlns:p14="http://schemas.microsoft.com/office/powerpoint/2010/main" val="148171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Reading In School</a:t>
            </a:r>
            <a:br>
              <a:rPr lang="en-GB" dirty="0" smtClean="0"/>
            </a:br>
            <a:r>
              <a:rPr lang="en-GB" dirty="0"/>
              <a:t/>
            </a:r>
            <a:br>
              <a:rPr lang="en-GB" dirty="0"/>
            </a:br>
            <a:r>
              <a:rPr lang="en-GB" dirty="0" smtClean="0"/>
              <a:t>Reading At Home</a:t>
            </a:r>
            <a:br>
              <a:rPr lang="en-GB" dirty="0" smtClean="0"/>
            </a:br>
            <a:r>
              <a:rPr lang="en-GB" dirty="0"/>
              <a:t/>
            </a:r>
            <a:br>
              <a:rPr lang="en-GB" dirty="0"/>
            </a:br>
            <a:r>
              <a:rPr lang="en-GB" dirty="0" smtClean="0"/>
              <a:t>Recording Reading</a:t>
            </a:r>
            <a:endParaRPr lang="en-GB" dirty="0"/>
          </a:p>
        </p:txBody>
      </p:sp>
      <p:pic>
        <p:nvPicPr>
          <p:cNvPr id="4098"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6048" y="569144"/>
            <a:ext cx="3962400" cy="295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285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Maths in School</a:t>
            </a:r>
            <a:br>
              <a:rPr lang="en-GB" dirty="0" smtClean="0"/>
            </a:br>
            <a:r>
              <a:rPr lang="en-GB" dirty="0" smtClean="0"/>
              <a:t/>
            </a:r>
            <a:br>
              <a:rPr lang="en-GB" dirty="0" smtClean="0"/>
            </a:br>
            <a:r>
              <a:rPr lang="en-GB" dirty="0" smtClean="0"/>
              <a:t>Catch up sessions</a:t>
            </a:r>
            <a:r>
              <a:rPr lang="en-GB" dirty="0"/>
              <a:t/>
            </a:r>
            <a:br>
              <a:rPr lang="en-GB" dirty="0"/>
            </a:br>
            <a:r>
              <a:rPr lang="en-GB" dirty="0" smtClean="0"/>
              <a:t/>
            </a:r>
            <a:br>
              <a:rPr lang="en-GB" dirty="0" smtClean="0"/>
            </a:br>
            <a:r>
              <a:rPr lang="en-GB" dirty="0" smtClean="0"/>
              <a:t>At Home </a:t>
            </a:r>
            <a:br>
              <a:rPr lang="en-GB" dirty="0" smtClean="0"/>
            </a:br>
            <a:r>
              <a:rPr lang="en-GB" dirty="0"/>
              <a:t/>
            </a:r>
            <a:br>
              <a:rPr lang="en-GB" dirty="0"/>
            </a:br>
            <a:r>
              <a:rPr lang="en-GB" dirty="0" smtClean="0"/>
              <a:t>Challenge Club</a:t>
            </a:r>
            <a:br>
              <a:rPr lang="en-GB" dirty="0" smtClean="0"/>
            </a:br>
            <a:endParaRPr lang="en-GB" dirty="0"/>
          </a:p>
        </p:txBody>
      </p:sp>
      <p:pic>
        <p:nvPicPr>
          <p:cNvPr id="3" name="Picture 2"/>
          <p:cNvPicPr>
            <a:picLocks noChangeAspect="1"/>
          </p:cNvPicPr>
          <p:nvPr/>
        </p:nvPicPr>
        <p:blipFill rotWithShape="1">
          <a:blip r:embed="rId2"/>
          <a:srcRect t="10000"/>
          <a:stretch/>
        </p:blipFill>
        <p:spPr>
          <a:xfrm>
            <a:off x="2298700" y="4692707"/>
            <a:ext cx="2362199" cy="2845176"/>
          </a:xfrm>
          <a:prstGeom prst="rect">
            <a:avLst/>
          </a:prstGeom>
        </p:spPr>
      </p:pic>
      <p:pic>
        <p:nvPicPr>
          <p:cNvPr id="4" name="Picture 3"/>
          <p:cNvPicPr>
            <a:picLocks noChangeAspect="1"/>
          </p:cNvPicPr>
          <p:nvPr/>
        </p:nvPicPr>
        <p:blipFill>
          <a:blip r:embed="rId3"/>
          <a:stretch>
            <a:fillRect/>
          </a:stretch>
        </p:blipFill>
        <p:spPr>
          <a:xfrm>
            <a:off x="4813299" y="4709701"/>
            <a:ext cx="2133602" cy="2855378"/>
          </a:xfrm>
          <a:prstGeom prst="rect">
            <a:avLst/>
          </a:prstGeom>
        </p:spPr>
      </p:pic>
      <p:pic>
        <p:nvPicPr>
          <p:cNvPr id="5" name="Picture 4"/>
          <p:cNvPicPr>
            <a:picLocks noChangeAspect="1"/>
          </p:cNvPicPr>
          <p:nvPr/>
        </p:nvPicPr>
        <p:blipFill>
          <a:blip r:embed="rId4"/>
          <a:stretch>
            <a:fillRect/>
          </a:stretch>
        </p:blipFill>
        <p:spPr>
          <a:xfrm>
            <a:off x="1" y="4692707"/>
            <a:ext cx="2146300" cy="2872372"/>
          </a:xfrm>
          <a:prstGeom prst="rect">
            <a:avLst/>
          </a:prstGeom>
        </p:spPr>
      </p:pic>
      <p:pic>
        <p:nvPicPr>
          <p:cNvPr id="6" name="Picture 5"/>
          <p:cNvPicPr>
            <a:picLocks noChangeAspect="1"/>
          </p:cNvPicPr>
          <p:nvPr/>
        </p:nvPicPr>
        <p:blipFill>
          <a:blip r:embed="rId5"/>
          <a:stretch>
            <a:fillRect/>
          </a:stretch>
        </p:blipFill>
        <p:spPr>
          <a:xfrm>
            <a:off x="5651500" y="394697"/>
            <a:ext cx="4114800" cy="3074670"/>
          </a:xfrm>
          <a:prstGeom prst="rect">
            <a:avLst/>
          </a:prstGeom>
        </p:spPr>
      </p:pic>
      <p:pic>
        <p:nvPicPr>
          <p:cNvPr id="7170" name="Picture 2" descr="Image"/>
          <p:cNvPicPr>
            <a:picLocks noChangeAspect="1" noChangeArrowheads="1"/>
          </p:cNvPicPr>
          <p:nvPr/>
        </p:nvPicPr>
        <p:blipFill rotWithShape="1">
          <a:blip r:embed="rId6">
            <a:extLst>
              <a:ext uri="{28A0092B-C50C-407E-A947-70E740481C1C}">
                <a14:useLocalDpi xmlns:a14="http://schemas.microsoft.com/office/drawing/2010/main" val="0"/>
              </a:ext>
            </a:extLst>
          </a:blip>
          <a:srcRect l="14265" r="25735" b="10203"/>
          <a:stretch/>
        </p:blipFill>
        <p:spPr bwMode="auto">
          <a:xfrm>
            <a:off x="7157453" y="4694936"/>
            <a:ext cx="2608847" cy="291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81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050" y="569144"/>
            <a:ext cx="9027698" cy="615553"/>
          </a:xfrm>
        </p:spPr>
        <p:txBody>
          <a:bodyPr/>
          <a:lstStyle/>
          <a:p>
            <a:r>
              <a:rPr lang="en-GB" dirty="0" smtClean="0"/>
              <a:t>Events and Trips</a:t>
            </a:r>
            <a:endParaRPr lang="en-GB" dirty="0"/>
          </a:p>
        </p:txBody>
      </p:sp>
      <p:sp>
        <p:nvSpPr>
          <p:cNvPr id="3" name="Text Placeholder 2"/>
          <p:cNvSpPr>
            <a:spLocks noGrp="1"/>
          </p:cNvSpPr>
          <p:nvPr>
            <p:ph type="body" idx="1"/>
          </p:nvPr>
        </p:nvSpPr>
        <p:spPr>
          <a:xfrm>
            <a:off x="165100" y="1343025"/>
            <a:ext cx="6572000" cy="3877985"/>
          </a:xfrm>
        </p:spPr>
        <p:txBody>
          <a:bodyPr/>
          <a:lstStyle/>
          <a:p>
            <a:endParaRPr lang="en-GB" sz="3600" dirty="0">
              <a:solidFill>
                <a:schemeClr val="accent3">
                  <a:lumMod val="50000"/>
                </a:schemeClr>
              </a:solidFill>
            </a:endParaRPr>
          </a:p>
          <a:p>
            <a:r>
              <a:rPr lang="en-GB" sz="3600" dirty="0" smtClean="0">
                <a:solidFill>
                  <a:schemeClr val="accent3">
                    <a:lumMod val="50000"/>
                  </a:schemeClr>
                </a:solidFill>
              </a:rPr>
              <a:t>Swimming?</a:t>
            </a:r>
          </a:p>
          <a:p>
            <a:endParaRPr lang="en-GB" sz="3600" dirty="0" smtClean="0">
              <a:solidFill>
                <a:schemeClr val="accent3">
                  <a:lumMod val="50000"/>
                </a:schemeClr>
              </a:solidFill>
            </a:endParaRPr>
          </a:p>
          <a:p>
            <a:r>
              <a:rPr lang="en-GB" sz="3600" dirty="0" smtClean="0">
                <a:solidFill>
                  <a:schemeClr val="accent3">
                    <a:lumMod val="50000"/>
                  </a:schemeClr>
                </a:solidFill>
              </a:rPr>
              <a:t>Quarry Bank Mill</a:t>
            </a:r>
          </a:p>
          <a:p>
            <a:endParaRPr lang="en-GB" sz="3600" dirty="0">
              <a:solidFill>
                <a:schemeClr val="accent3">
                  <a:lumMod val="50000"/>
                </a:schemeClr>
              </a:solidFill>
            </a:endParaRPr>
          </a:p>
          <a:p>
            <a:r>
              <a:rPr lang="en-GB" sz="3600" dirty="0" smtClean="0">
                <a:solidFill>
                  <a:schemeClr val="accent3">
                    <a:lumMod val="50000"/>
                  </a:schemeClr>
                </a:solidFill>
              </a:rPr>
              <a:t>Locality visits</a:t>
            </a:r>
            <a:endParaRPr lang="en-GB" sz="3600" dirty="0">
              <a:solidFill>
                <a:schemeClr val="accent3">
                  <a:lumMod val="50000"/>
                </a:schemeClr>
              </a:solidFill>
            </a:endParaRPr>
          </a:p>
          <a:p>
            <a:endParaRPr lang="en-GB" sz="3600" dirty="0">
              <a:solidFill>
                <a:schemeClr val="accent3">
                  <a:lumMod val="50000"/>
                </a:schemeClr>
              </a:solidFill>
            </a:endParaRPr>
          </a:p>
        </p:txBody>
      </p:sp>
      <p:pic>
        <p:nvPicPr>
          <p:cNvPr id="4" name="Picture 3"/>
          <p:cNvPicPr>
            <a:picLocks noChangeAspect="1"/>
          </p:cNvPicPr>
          <p:nvPr/>
        </p:nvPicPr>
        <p:blipFill>
          <a:blip r:embed="rId2"/>
          <a:stretch>
            <a:fillRect/>
          </a:stretch>
        </p:blipFill>
        <p:spPr>
          <a:xfrm>
            <a:off x="4597882" y="2468028"/>
            <a:ext cx="3429000" cy="2562225"/>
          </a:xfrm>
          <a:prstGeom prst="rect">
            <a:avLst/>
          </a:prstGeom>
        </p:spPr>
      </p:pic>
      <p:pic>
        <p:nvPicPr>
          <p:cNvPr id="5122"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3179"/>
          <a:stretch/>
        </p:blipFill>
        <p:spPr bwMode="auto">
          <a:xfrm>
            <a:off x="3324805" y="5188581"/>
            <a:ext cx="2783895" cy="239595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468" y="5207460"/>
            <a:ext cx="3919331" cy="23553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129867" y="5207460"/>
            <a:ext cx="3140520" cy="2355390"/>
          </a:xfrm>
          <a:prstGeom prst="rect">
            <a:avLst/>
          </a:prstGeom>
        </p:spPr>
      </p:pic>
      <p:pic>
        <p:nvPicPr>
          <p:cNvPr id="7" name="Picture 6"/>
          <p:cNvPicPr>
            <a:picLocks noChangeAspect="1"/>
          </p:cNvPicPr>
          <p:nvPr/>
        </p:nvPicPr>
        <p:blipFill>
          <a:blip r:embed="rId6"/>
          <a:stretch>
            <a:fillRect/>
          </a:stretch>
        </p:blipFill>
        <p:spPr>
          <a:xfrm>
            <a:off x="7526371" y="130016"/>
            <a:ext cx="2571750" cy="3429000"/>
          </a:xfrm>
          <a:prstGeom prst="rect">
            <a:avLst/>
          </a:prstGeom>
        </p:spPr>
      </p:pic>
    </p:spTree>
    <p:extLst>
      <p:ext uri="{BB962C8B-B14F-4D97-AF65-F5344CB8AC3E}">
        <p14:creationId xmlns:p14="http://schemas.microsoft.com/office/powerpoint/2010/main" val="3862248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45580</TotalTime>
  <Words>1446</Words>
  <Application>Microsoft Office PowerPoint</Application>
  <PresentationFormat>Custom</PresentationFormat>
  <Paragraphs>230</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Comic Sans MS</vt:lpstr>
      <vt:lpstr>Times New Roman</vt:lpstr>
      <vt:lpstr>Office Theme</vt:lpstr>
      <vt:lpstr>PowerPoint Presentation</vt:lpstr>
      <vt:lpstr>Welcome to year 5 </vt:lpstr>
      <vt:lpstr>Supporting the transition back to school</vt:lpstr>
      <vt:lpstr>Exciting Topics To Look Forward to</vt:lpstr>
      <vt:lpstr>English</vt:lpstr>
      <vt:lpstr>Reading</vt:lpstr>
      <vt:lpstr>Reading In School  Reading At Home  Recording Reading</vt:lpstr>
      <vt:lpstr>Maths in School  Catch up sessions  At Home   Challenge Club </vt:lpstr>
      <vt:lpstr>Events and Trips</vt:lpstr>
      <vt:lpstr>Physical Education</vt:lpstr>
      <vt:lpstr>Class Timetable</vt:lpstr>
      <vt:lpstr>Morning Routine</vt:lpstr>
      <vt:lpstr>End of the Day</vt:lpstr>
      <vt:lpstr>Equipment</vt:lpstr>
      <vt:lpstr>Homework Timetable – </vt:lpstr>
      <vt:lpstr>Presentation</vt:lpstr>
      <vt:lpstr>Expectations and Opportunities</vt:lpstr>
      <vt:lpstr>Assessment in Year 5 </vt:lpstr>
      <vt:lpstr>Communication</vt:lpstr>
      <vt:lpstr>Twitter - A great way to keep in touch</vt:lpstr>
      <vt:lpstr>Reminders  School uniform and haircuts  Labelling property  Healthy School  Walking to school  Wrap around care  Class WhatsApp</vt:lpstr>
      <vt:lpstr>Home School Agreement</vt:lpstr>
      <vt:lpstr>Free School Meals/Pupil Premium</vt:lpstr>
      <vt:lpstr>Key Stage Fund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Jayne Carmichael</dc:creator>
  <cp:lastModifiedBy>zoe.pilkington</cp:lastModifiedBy>
  <cp:revision>41</cp:revision>
  <dcterms:created xsi:type="dcterms:W3CDTF">2018-01-24T21:17:55Z</dcterms:created>
  <dcterms:modified xsi:type="dcterms:W3CDTF">2020-08-26T09:52:02Z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2018-01-24T00:00:00Z</vt:filetime>
  </property>
  <property fmtid="{D5CDD505-2E9C-101B-9397-08002B2CF9AE}" pid="3" name="Creator">
    <vt:lpwstr>Adobe InDesign CC 13.0 (Macintosh)</vt:lpwstr>
  </property>
  <property fmtid="{D5CDD505-2E9C-101B-9397-08002B2CF9AE}" pid="4" name="LastSaved">
    <vt:filetime>2018-01-24T00:00:00Z</vt:filetime>
  </property>
</Properties>
</file>